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34"/>
  </p:notesMasterIdLst>
  <p:sldIdLst>
    <p:sldId id="256" r:id="rId3"/>
    <p:sldId id="257" r:id="rId4"/>
    <p:sldId id="294" r:id="rId5"/>
    <p:sldId id="297" r:id="rId6"/>
    <p:sldId id="260" r:id="rId7"/>
    <p:sldId id="292" r:id="rId8"/>
    <p:sldId id="293" r:id="rId9"/>
    <p:sldId id="264" r:id="rId10"/>
    <p:sldId id="265" r:id="rId11"/>
    <p:sldId id="266" r:id="rId12"/>
    <p:sldId id="268" r:id="rId13"/>
    <p:sldId id="295" r:id="rId14"/>
    <p:sldId id="287" r:id="rId15"/>
    <p:sldId id="271" r:id="rId16"/>
    <p:sldId id="263" r:id="rId17"/>
    <p:sldId id="280" r:id="rId18"/>
    <p:sldId id="278" r:id="rId19"/>
    <p:sldId id="288" r:id="rId20"/>
    <p:sldId id="279" r:id="rId21"/>
    <p:sldId id="284" r:id="rId22"/>
    <p:sldId id="289" r:id="rId23"/>
    <p:sldId id="281" r:id="rId24"/>
    <p:sldId id="296" r:id="rId25"/>
    <p:sldId id="299" r:id="rId26"/>
    <p:sldId id="300" r:id="rId27"/>
    <p:sldId id="301" r:id="rId28"/>
    <p:sldId id="302" r:id="rId29"/>
    <p:sldId id="303" r:id="rId30"/>
    <p:sldId id="272" r:id="rId31"/>
    <p:sldId id="298" r:id="rId32"/>
    <p:sldId id="291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CCFFFF"/>
    <a:srgbClr val="046C04"/>
    <a:srgbClr val="99FF33"/>
    <a:srgbClr val="3AD3F2"/>
    <a:srgbClr val="FFFF66"/>
    <a:srgbClr val="57B1D1"/>
    <a:srgbClr val="DD11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576" autoAdjust="0"/>
  </p:normalViewPr>
  <p:slideViewPr>
    <p:cSldViewPr>
      <p:cViewPr varScale="1">
        <p:scale>
          <a:sx n="78" d="100"/>
          <a:sy n="78" d="100"/>
        </p:scale>
        <p:origin x="-84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1.jpeg"/><Relationship Id="rId5" Type="http://schemas.openxmlformats.org/officeDocument/2006/relationships/image" Target="../media/image23.jpeg"/><Relationship Id="rId4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9C204-3782-4589-BE15-1E9D00E497B1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</dgm:pt>
    <dgm:pt modelId="{C724A502-D46D-4204-92B5-8FF7B6FADE7A}">
      <dgm:prSet phldrT="[Metin]"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tr-TR" sz="2000" b="1" dirty="0" smtClean="0">
              <a:solidFill>
                <a:srgbClr val="FF0000"/>
              </a:solidFill>
              <a:latin typeface="Comic Sans MS" panose="030F0702030302020204" pitchFamily="66" charset="0"/>
            </a:rPr>
            <a:t>BİREY</a:t>
          </a:r>
          <a:endParaRPr lang="tr-TR" sz="2000" b="1" dirty="0">
            <a:solidFill>
              <a:srgbClr val="FF0000"/>
            </a:solidFill>
            <a:latin typeface="Comic Sans MS" panose="030F0702030302020204" pitchFamily="66" charset="0"/>
          </a:endParaRPr>
        </a:p>
      </dgm:t>
    </dgm:pt>
    <dgm:pt modelId="{21983FC8-9C64-4560-BFDF-FB6B317323DB}" type="parTrans" cxnId="{339B9EB1-2459-44E9-9539-DEA5A8DA4653}">
      <dgm:prSet/>
      <dgm:spPr/>
      <dgm:t>
        <a:bodyPr/>
        <a:lstStyle/>
        <a:p>
          <a:endParaRPr lang="tr-TR"/>
        </a:p>
      </dgm:t>
    </dgm:pt>
    <dgm:pt modelId="{C9E49437-08CC-41C7-89E1-97FC1716C615}" type="sibTrans" cxnId="{339B9EB1-2459-44E9-9539-DEA5A8DA4653}">
      <dgm:prSet/>
      <dgm:spPr/>
      <dgm:t>
        <a:bodyPr/>
        <a:lstStyle/>
        <a:p>
          <a:endParaRPr lang="tr-TR"/>
        </a:p>
      </dgm:t>
    </dgm:pt>
    <dgm:pt modelId="{E427868D-2AC5-4108-83A5-29FE2275A945}">
      <dgm:prSet phldrT="[Metin]" custT="1"/>
      <dgm:spPr>
        <a:noFill/>
        <a:ln>
          <a:solidFill>
            <a:srgbClr val="00B0F0"/>
          </a:solidFill>
        </a:ln>
      </dgm:spPr>
      <dgm:t>
        <a:bodyPr/>
        <a:lstStyle/>
        <a:p>
          <a:r>
            <a:rPr lang="tr-TR" sz="1500" b="1" dirty="0" smtClean="0">
              <a:solidFill>
                <a:srgbClr val="00B0F0"/>
              </a:solidFill>
              <a:latin typeface="Comic Sans MS" panose="030F0702030302020204" pitchFamily="66" charset="0"/>
            </a:rPr>
            <a:t>KARBON</a:t>
          </a:r>
          <a:br>
            <a:rPr lang="tr-TR" sz="1500" b="1" dirty="0" smtClean="0">
              <a:solidFill>
                <a:srgbClr val="00B0F0"/>
              </a:solidFill>
              <a:latin typeface="Comic Sans MS" panose="030F0702030302020204" pitchFamily="66" charset="0"/>
            </a:rPr>
          </a:br>
          <a:r>
            <a:rPr lang="tr-TR" sz="1500" b="1" dirty="0" smtClean="0">
              <a:solidFill>
                <a:srgbClr val="00B0F0"/>
              </a:solidFill>
              <a:latin typeface="Comic Sans MS" panose="030F0702030302020204" pitchFamily="66" charset="0"/>
            </a:rPr>
            <a:t>HİDRAT</a:t>
          </a:r>
          <a:endParaRPr lang="tr-TR" sz="1500" b="1" dirty="0">
            <a:solidFill>
              <a:srgbClr val="00B0F0"/>
            </a:solidFill>
            <a:latin typeface="Comic Sans MS" panose="030F0702030302020204" pitchFamily="66" charset="0"/>
          </a:endParaRPr>
        </a:p>
      </dgm:t>
    </dgm:pt>
    <dgm:pt modelId="{554D5CFB-4D52-4DB3-B864-4C5020889E9D}" type="parTrans" cxnId="{F4A1CE66-F4E0-4E2C-A55E-D5C1E5A822BF}">
      <dgm:prSet/>
      <dgm:spPr/>
      <dgm:t>
        <a:bodyPr/>
        <a:lstStyle/>
        <a:p>
          <a:endParaRPr lang="tr-TR"/>
        </a:p>
      </dgm:t>
    </dgm:pt>
    <dgm:pt modelId="{6CB37E29-3408-4291-B98E-441813DA7397}" type="sibTrans" cxnId="{F4A1CE66-F4E0-4E2C-A55E-D5C1E5A822BF}">
      <dgm:prSet/>
      <dgm:spPr/>
      <dgm:t>
        <a:bodyPr/>
        <a:lstStyle/>
        <a:p>
          <a:endParaRPr lang="tr-TR"/>
        </a:p>
      </dgm:t>
    </dgm:pt>
    <dgm:pt modelId="{C91E697A-3BA9-4199-BAD5-CEFEED18C715}">
      <dgm:prSet phldrT="[Metin]" custT="1"/>
      <dgm:spPr>
        <a:noFill/>
        <a:ln>
          <a:solidFill>
            <a:srgbClr val="00B050"/>
          </a:solidFill>
        </a:ln>
      </dgm:spPr>
      <dgm:t>
        <a:bodyPr/>
        <a:lstStyle/>
        <a:p>
          <a:r>
            <a:rPr lang="tr-TR" sz="2000" b="1" dirty="0" smtClean="0">
              <a:solidFill>
                <a:srgbClr val="00B050"/>
              </a:solidFill>
              <a:latin typeface="Comic Sans MS" panose="030F0702030302020204" pitchFamily="66" charset="0"/>
            </a:rPr>
            <a:t>ZAMAN</a:t>
          </a:r>
          <a:endParaRPr lang="tr-TR" sz="2000" b="1" dirty="0">
            <a:solidFill>
              <a:srgbClr val="00B050"/>
            </a:solidFill>
            <a:latin typeface="Comic Sans MS" panose="030F0702030302020204" pitchFamily="66" charset="0"/>
          </a:endParaRPr>
        </a:p>
      </dgm:t>
    </dgm:pt>
    <dgm:pt modelId="{303B79F3-A5AE-49E3-9EEF-DF2CCF645654}" type="parTrans" cxnId="{7014123B-0CD4-4961-91AB-5ECAFA5DAE83}">
      <dgm:prSet/>
      <dgm:spPr/>
      <dgm:t>
        <a:bodyPr/>
        <a:lstStyle/>
        <a:p>
          <a:endParaRPr lang="tr-TR"/>
        </a:p>
      </dgm:t>
    </dgm:pt>
    <dgm:pt modelId="{88E61A54-A679-43B4-BB98-C440FCC22D12}" type="sibTrans" cxnId="{7014123B-0CD4-4961-91AB-5ECAFA5DAE83}">
      <dgm:prSet/>
      <dgm:spPr/>
      <dgm:t>
        <a:bodyPr/>
        <a:lstStyle/>
        <a:p>
          <a:endParaRPr lang="tr-TR"/>
        </a:p>
      </dgm:t>
    </dgm:pt>
    <dgm:pt modelId="{227A2A15-DB0C-4E80-936F-91833242A91E}">
      <dgm:prSet phldrT="[Metin]" custT="1"/>
      <dgm:spPr>
        <a:noFill/>
        <a:ln>
          <a:solidFill>
            <a:srgbClr val="7030A0"/>
          </a:solidFill>
        </a:ln>
      </dgm:spPr>
      <dgm:t>
        <a:bodyPr/>
        <a:lstStyle/>
        <a:p>
          <a:r>
            <a:rPr lang="tr-TR" sz="1600" b="1" dirty="0" smtClean="0">
              <a:solidFill>
                <a:srgbClr val="7030A0"/>
              </a:solidFill>
              <a:latin typeface="Comic Sans MS" panose="030F0702030302020204" pitchFamily="66" charset="0"/>
            </a:rPr>
            <a:t>BAKTERİ</a:t>
          </a:r>
          <a:endParaRPr lang="tr-TR" sz="1600" b="1" dirty="0">
            <a:solidFill>
              <a:srgbClr val="7030A0"/>
            </a:solidFill>
            <a:latin typeface="Comic Sans MS" panose="030F0702030302020204" pitchFamily="66" charset="0"/>
          </a:endParaRPr>
        </a:p>
      </dgm:t>
    </dgm:pt>
    <dgm:pt modelId="{E6E267F7-1A14-4E48-B538-4528826C96C9}" type="parTrans" cxnId="{24EF5477-ACA7-4A3B-B6E4-951B5194F8F0}">
      <dgm:prSet/>
      <dgm:spPr/>
      <dgm:t>
        <a:bodyPr/>
        <a:lstStyle/>
        <a:p>
          <a:endParaRPr lang="tr-TR"/>
        </a:p>
      </dgm:t>
    </dgm:pt>
    <dgm:pt modelId="{F7508C9F-A4A0-4699-9E79-18FB5F4E6E55}" type="sibTrans" cxnId="{24EF5477-ACA7-4A3B-B6E4-951B5194F8F0}">
      <dgm:prSet/>
      <dgm:spPr/>
      <dgm:t>
        <a:bodyPr/>
        <a:lstStyle/>
        <a:p>
          <a:endParaRPr lang="tr-TR"/>
        </a:p>
      </dgm:t>
    </dgm:pt>
    <dgm:pt modelId="{4121B044-AF3F-43D8-8A07-9D729DBC5F1F}" type="pres">
      <dgm:prSet presAssocID="{7BA9C204-3782-4589-BE15-1E9D00E497B1}" presName="compositeShape" presStyleCnt="0">
        <dgm:presLayoutVars>
          <dgm:chMax val="7"/>
          <dgm:dir/>
          <dgm:resizeHandles val="exact"/>
        </dgm:presLayoutVars>
      </dgm:prSet>
      <dgm:spPr/>
    </dgm:pt>
    <dgm:pt modelId="{7E37E9E7-D7C1-428E-9081-C26F8EDA4985}" type="pres">
      <dgm:prSet presAssocID="{C724A502-D46D-4204-92B5-8FF7B6FADE7A}" presName="circ1" presStyleLbl="vennNode1" presStyleIdx="0" presStyleCnt="4"/>
      <dgm:spPr/>
      <dgm:t>
        <a:bodyPr/>
        <a:lstStyle/>
        <a:p>
          <a:endParaRPr lang="tr-TR"/>
        </a:p>
      </dgm:t>
    </dgm:pt>
    <dgm:pt modelId="{14C601C4-7836-4FB2-B957-D97E59AAB067}" type="pres">
      <dgm:prSet presAssocID="{C724A502-D46D-4204-92B5-8FF7B6FADE7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047B249-A4B4-4274-8ABC-7F4CCAE9DFA5}" type="pres">
      <dgm:prSet presAssocID="{E427868D-2AC5-4108-83A5-29FE2275A945}" presName="circ2" presStyleLbl="vennNode1" presStyleIdx="1" presStyleCnt="4" custScaleX="121776"/>
      <dgm:spPr/>
      <dgm:t>
        <a:bodyPr/>
        <a:lstStyle/>
        <a:p>
          <a:endParaRPr lang="tr-TR"/>
        </a:p>
      </dgm:t>
    </dgm:pt>
    <dgm:pt modelId="{B4B245A1-B751-41A3-ABD9-79EB0CE62B72}" type="pres">
      <dgm:prSet presAssocID="{E427868D-2AC5-4108-83A5-29FE2275A94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11D846-E609-4283-A843-44404D408EB0}" type="pres">
      <dgm:prSet presAssocID="{C91E697A-3BA9-4199-BAD5-CEFEED18C715}" presName="circ3" presStyleLbl="vennNode1" presStyleIdx="2" presStyleCnt="4"/>
      <dgm:spPr/>
      <dgm:t>
        <a:bodyPr/>
        <a:lstStyle/>
        <a:p>
          <a:endParaRPr lang="tr-TR"/>
        </a:p>
      </dgm:t>
    </dgm:pt>
    <dgm:pt modelId="{D2BBA8E7-97A5-4EFB-A1EA-84972B08490B}" type="pres">
      <dgm:prSet presAssocID="{C91E697A-3BA9-4199-BAD5-CEFEED18C71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7513D8-72D6-4A1D-8751-67BC51485068}" type="pres">
      <dgm:prSet presAssocID="{227A2A15-DB0C-4E80-936F-91833242A91E}" presName="circ4" presStyleLbl="vennNode1" presStyleIdx="3" presStyleCnt="4" custScaleX="117040"/>
      <dgm:spPr/>
      <dgm:t>
        <a:bodyPr/>
        <a:lstStyle/>
        <a:p>
          <a:endParaRPr lang="tr-TR"/>
        </a:p>
      </dgm:t>
    </dgm:pt>
    <dgm:pt modelId="{D0896B5C-3116-45D0-B3E2-B5CD52AD2052}" type="pres">
      <dgm:prSet presAssocID="{227A2A15-DB0C-4E80-936F-91833242A91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3269630-BB57-4602-8A46-150E0BD3FE86}" type="presOf" srcId="{C724A502-D46D-4204-92B5-8FF7B6FADE7A}" destId="{7E37E9E7-D7C1-428E-9081-C26F8EDA4985}" srcOrd="0" destOrd="0" presId="urn:microsoft.com/office/officeart/2005/8/layout/venn1"/>
    <dgm:cxn modelId="{7014123B-0CD4-4961-91AB-5ECAFA5DAE83}" srcId="{7BA9C204-3782-4589-BE15-1E9D00E497B1}" destId="{C91E697A-3BA9-4199-BAD5-CEFEED18C715}" srcOrd="2" destOrd="0" parTransId="{303B79F3-A5AE-49E3-9EEF-DF2CCF645654}" sibTransId="{88E61A54-A679-43B4-BB98-C440FCC22D12}"/>
    <dgm:cxn modelId="{6D94EF8E-DD7D-4617-8D77-BACB5572023C}" type="presOf" srcId="{7BA9C204-3782-4589-BE15-1E9D00E497B1}" destId="{4121B044-AF3F-43D8-8A07-9D729DBC5F1F}" srcOrd="0" destOrd="0" presId="urn:microsoft.com/office/officeart/2005/8/layout/venn1"/>
    <dgm:cxn modelId="{50E318D9-6A7B-4576-8C22-9CD6B64F3BE1}" type="presOf" srcId="{E427868D-2AC5-4108-83A5-29FE2275A945}" destId="{B4B245A1-B751-41A3-ABD9-79EB0CE62B72}" srcOrd="1" destOrd="0" presId="urn:microsoft.com/office/officeart/2005/8/layout/venn1"/>
    <dgm:cxn modelId="{65236120-F2CD-4E49-A351-26AAF03F66D7}" type="presOf" srcId="{227A2A15-DB0C-4E80-936F-91833242A91E}" destId="{297513D8-72D6-4A1D-8751-67BC51485068}" srcOrd="0" destOrd="0" presId="urn:microsoft.com/office/officeart/2005/8/layout/venn1"/>
    <dgm:cxn modelId="{CA4FEF49-5D64-42BD-85B6-581F25EB37C0}" type="presOf" srcId="{C91E697A-3BA9-4199-BAD5-CEFEED18C715}" destId="{D2BBA8E7-97A5-4EFB-A1EA-84972B08490B}" srcOrd="1" destOrd="0" presId="urn:microsoft.com/office/officeart/2005/8/layout/venn1"/>
    <dgm:cxn modelId="{CD0F798D-7188-4228-AFDE-012E925DD0EA}" type="presOf" srcId="{C91E697A-3BA9-4199-BAD5-CEFEED18C715}" destId="{FC11D846-E609-4283-A843-44404D408EB0}" srcOrd="0" destOrd="0" presId="urn:microsoft.com/office/officeart/2005/8/layout/venn1"/>
    <dgm:cxn modelId="{6C9C8C65-20AB-4563-981E-8FB3788C5AAC}" type="presOf" srcId="{227A2A15-DB0C-4E80-936F-91833242A91E}" destId="{D0896B5C-3116-45D0-B3E2-B5CD52AD2052}" srcOrd="1" destOrd="0" presId="urn:microsoft.com/office/officeart/2005/8/layout/venn1"/>
    <dgm:cxn modelId="{45293318-0C34-4E37-8752-04F41C763928}" type="presOf" srcId="{E427868D-2AC5-4108-83A5-29FE2275A945}" destId="{C047B249-A4B4-4274-8ABC-7F4CCAE9DFA5}" srcOrd="0" destOrd="0" presId="urn:microsoft.com/office/officeart/2005/8/layout/venn1"/>
    <dgm:cxn modelId="{F4A1CE66-F4E0-4E2C-A55E-D5C1E5A822BF}" srcId="{7BA9C204-3782-4589-BE15-1E9D00E497B1}" destId="{E427868D-2AC5-4108-83A5-29FE2275A945}" srcOrd="1" destOrd="0" parTransId="{554D5CFB-4D52-4DB3-B864-4C5020889E9D}" sibTransId="{6CB37E29-3408-4291-B98E-441813DA7397}"/>
    <dgm:cxn modelId="{339B9EB1-2459-44E9-9539-DEA5A8DA4653}" srcId="{7BA9C204-3782-4589-BE15-1E9D00E497B1}" destId="{C724A502-D46D-4204-92B5-8FF7B6FADE7A}" srcOrd="0" destOrd="0" parTransId="{21983FC8-9C64-4560-BFDF-FB6B317323DB}" sibTransId="{C9E49437-08CC-41C7-89E1-97FC1716C615}"/>
    <dgm:cxn modelId="{24EF5477-ACA7-4A3B-B6E4-951B5194F8F0}" srcId="{7BA9C204-3782-4589-BE15-1E9D00E497B1}" destId="{227A2A15-DB0C-4E80-936F-91833242A91E}" srcOrd="3" destOrd="0" parTransId="{E6E267F7-1A14-4E48-B538-4528826C96C9}" sibTransId="{F7508C9F-A4A0-4699-9E79-18FB5F4E6E55}"/>
    <dgm:cxn modelId="{0F14BE3E-0FF5-4897-AD60-D8B5A6A14BB9}" type="presOf" srcId="{C724A502-D46D-4204-92B5-8FF7B6FADE7A}" destId="{14C601C4-7836-4FB2-B957-D97E59AAB067}" srcOrd="1" destOrd="0" presId="urn:microsoft.com/office/officeart/2005/8/layout/venn1"/>
    <dgm:cxn modelId="{C842A8CB-83F4-4437-B175-8CD1F2DCFBA6}" type="presParOf" srcId="{4121B044-AF3F-43D8-8A07-9D729DBC5F1F}" destId="{7E37E9E7-D7C1-428E-9081-C26F8EDA4985}" srcOrd="0" destOrd="0" presId="urn:microsoft.com/office/officeart/2005/8/layout/venn1"/>
    <dgm:cxn modelId="{3D83D97A-0CE5-4DDD-8568-C41B48062355}" type="presParOf" srcId="{4121B044-AF3F-43D8-8A07-9D729DBC5F1F}" destId="{14C601C4-7836-4FB2-B957-D97E59AAB067}" srcOrd="1" destOrd="0" presId="urn:microsoft.com/office/officeart/2005/8/layout/venn1"/>
    <dgm:cxn modelId="{25E8D159-4EB0-4051-9DD3-C66FE21C8A16}" type="presParOf" srcId="{4121B044-AF3F-43D8-8A07-9D729DBC5F1F}" destId="{C047B249-A4B4-4274-8ABC-7F4CCAE9DFA5}" srcOrd="2" destOrd="0" presId="urn:microsoft.com/office/officeart/2005/8/layout/venn1"/>
    <dgm:cxn modelId="{55055A4A-F01C-4916-BED7-10A622A4F617}" type="presParOf" srcId="{4121B044-AF3F-43D8-8A07-9D729DBC5F1F}" destId="{B4B245A1-B751-41A3-ABD9-79EB0CE62B72}" srcOrd="3" destOrd="0" presId="urn:microsoft.com/office/officeart/2005/8/layout/venn1"/>
    <dgm:cxn modelId="{9C2DCCA2-C02A-4CF9-B5EF-42DB00F71497}" type="presParOf" srcId="{4121B044-AF3F-43D8-8A07-9D729DBC5F1F}" destId="{FC11D846-E609-4283-A843-44404D408EB0}" srcOrd="4" destOrd="0" presId="urn:microsoft.com/office/officeart/2005/8/layout/venn1"/>
    <dgm:cxn modelId="{E26049BC-9061-4B1F-8D13-0B48AEB73F4F}" type="presParOf" srcId="{4121B044-AF3F-43D8-8A07-9D729DBC5F1F}" destId="{D2BBA8E7-97A5-4EFB-A1EA-84972B08490B}" srcOrd="5" destOrd="0" presId="urn:microsoft.com/office/officeart/2005/8/layout/venn1"/>
    <dgm:cxn modelId="{23467C0E-8214-4770-9809-6684D84BCC77}" type="presParOf" srcId="{4121B044-AF3F-43D8-8A07-9D729DBC5F1F}" destId="{297513D8-72D6-4A1D-8751-67BC51485068}" srcOrd="6" destOrd="0" presId="urn:microsoft.com/office/officeart/2005/8/layout/venn1"/>
    <dgm:cxn modelId="{7BFA1C8F-334E-4519-B88E-A8CE10282A66}" type="presParOf" srcId="{4121B044-AF3F-43D8-8A07-9D729DBC5F1F}" destId="{D0896B5C-3116-45D0-B3E2-B5CD52AD2052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8EFC61-11A8-4D73-AC00-60876E282B31}" type="doc">
      <dgm:prSet loTypeId="urn:microsoft.com/office/officeart/2005/8/layout/matrix3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B0F0B4B-2AC0-40C5-AFCA-8008435C4B9D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anchor="b"/>
        <a:lstStyle/>
        <a:p>
          <a:pPr rtl="0"/>
          <a:r>
            <a:rPr lang="tr-TR" b="1" baseline="0" dirty="0" smtClean="0">
              <a:solidFill>
                <a:srgbClr val="002060"/>
              </a:solidFill>
            </a:rPr>
            <a:t>Diş fırçası ve </a:t>
          </a:r>
          <a:endParaRPr lang="tr-TR" b="1" baseline="0" dirty="0">
            <a:solidFill>
              <a:srgbClr val="002060"/>
            </a:solidFill>
          </a:endParaRPr>
        </a:p>
      </dgm:t>
    </dgm:pt>
    <dgm:pt modelId="{206AD300-D63D-47F3-869E-48FD66ECE8FD}" type="parTrans" cxnId="{77DC317E-A2B1-47F2-A6B3-A7AA0253C6AB}">
      <dgm:prSet/>
      <dgm:spPr/>
      <dgm:t>
        <a:bodyPr/>
        <a:lstStyle/>
        <a:p>
          <a:endParaRPr lang="tr-TR"/>
        </a:p>
      </dgm:t>
    </dgm:pt>
    <dgm:pt modelId="{B0219CDF-C1B0-4C50-A861-7E612837B67E}" type="sibTrans" cxnId="{77DC317E-A2B1-47F2-A6B3-A7AA0253C6AB}">
      <dgm:prSet/>
      <dgm:spPr/>
      <dgm:t>
        <a:bodyPr/>
        <a:lstStyle/>
        <a:p>
          <a:endParaRPr lang="tr-TR"/>
        </a:p>
      </dgm:t>
    </dgm:pt>
    <dgm:pt modelId="{046859DD-C9F5-4189-AE3B-F993EBF3D1D0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 anchor="b"/>
        <a:lstStyle/>
        <a:p>
          <a:pPr rtl="0"/>
          <a:r>
            <a:rPr lang="tr-TR" b="1" baseline="0" dirty="0" smtClean="0">
              <a:solidFill>
                <a:srgbClr val="FFFF00"/>
              </a:solidFill>
            </a:rPr>
            <a:t>Diş macunu </a:t>
          </a:r>
          <a:r>
            <a:rPr lang="tr-TR" baseline="0" dirty="0" smtClean="0">
              <a:solidFill>
                <a:srgbClr val="FFFF00"/>
              </a:solidFill>
            </a:rPr>
            <a:t> </a:t>
          </a:r>
          <a:endParaRPr lang="tr-TR" b="1" baseline="0" dirty="0">
            <a:solidFill>
              <a:srgbClr val="FFFF00"/>
            </a:solidFill>
          </a:endParaRPr>
        </a:p>
      </dgm:t>
    </dgm:pt>
    <dgm:pt modelId="{9F96407F-87A2-41BB-806E-32D94194A8FC}" type="parTrans" cxnId="{599237A4-FE55-4582-A759-510E9CAB12AB}">
      <dgm:prSet/>
      <dgm:spPr/>
      <dgm:t>
        <a:bodyPr/>
        <a:lstStyle/>
        <a:p>
          <a:endParaRPr lang="tr-TR"/>
        </a:p>
      </dgm:t>
    </dgm:pt>
    <dgm:pt modelId="{782501A7-21B7-4555-9EE9-7BA111012118}" type="sibTrans" cxnId="{599237A4-FE55-4582-A759-510E9CAB12AB}">
      <dgm:prSet/>
      <dgm:spPr/>
      <dgm:t>
        <a:bodyPr/>
        <a:lstStyle/>
        <a:p>
          <a:endParaRPr lang="tr-TR"/>
        </a:p>
      </dgm:t>
    </dgm:pt>
    <dgm:pt modelId="{28C8431B-9F96-4A9D-8E30-1793F8C0E5B2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 anchor="b"/>
        <a:lstStyle/>
        <a:p>
          <a:pPr rtl="0"/>
          <a:r>
            <a:rPr lang="tr-TR" b="1" baseline="0" dirty="0" smtClean="0">
              <a:solidFill>
                <a:srgbClr val="002060"/>
              </a:solidFill>
            </a:rPr>
            <a:t>Ağız gargarası </a:t>
          </a:r>
          <a:endParaRPr lang="tr-TR" dirty="0">
            <a:solidFill>
              <a:srgbClr val="002060"/>
            </a:solidFill>
          </a:endParaRPr>
        </a:p>
      </dgm:t>
    </dgm:pt>
    <dgm:pt modelId="{FA619282-48C9-4C7A-AE11-CE23FBF36310}" type="parTrans" cxnId="{D6F6952C-56D8-4492-BC50-226D96C754C6}">
      <dgm:prSet/>
      <dgm:spPr/>
      <dgm:t>
        <a:bodyPr/>
        <a:lstStyle/>
        <a:p>
          <a:endParaRPr lang="tr-TR"/>
        </a:p>
      </dgm:t>
    </dgm:pt>
    <dgm:pt modelId="{C43CD7B9-1271-402E-ADE0-240D475D4F12}" type="sibTrans" cxnId="{D6F6952C-56D8-4492-BC50-226D96C754C6}">
      <dgm:prSet/>
      <dgm:spPr/>
      <dgm:t>
        <a:bodyPr/>
        <a:lstStyle/>
        <a:p>
          <a:endParaRPr lang="tr-TR"/>
        </a:p>
      </dgm:t>
    </dgm:pt>
    <dgm:pt modelId="{288797DF-A14A-4951-B396-DEBB53521E7F}">
      <dgm:prSet/>
      <dgm:spPr/>
      <dgm:t>
        <a:bodyPr/>
        <a:lstStyle/>
        <a:p>
          <a:pPr rtl="0"/>
          <a:endParaRPr lang="tr-TR" baseline="0" dirty="0"/>
        </a:p>
      </dgm:t>
    </dgm:pt>
    <dgm:pt modelId="{939A0CB4-06A3-4EC3-84EE-EE0220214020}" type="parTrans" cxnId="{DF7BC6A7-3CE4-4C76-992A-B58811EA1ED8}">
      <dgm:prSet/>
      <dgm:spPr/>
      <dgm:t>
        <a:bodyPr/>
        <a:lstStyle/>
        <a:p>
          <a:endParaRPr lang="tr-TR"/>
        </a:p>
      </dgm:t>
    </dgm:pt>
    <dgm:pt modelId="{88521BAB-DE98-487C-993D-54A2A1356540}" type="sibTrans" cxnId="{DF7BC6A7-3CE4-4C76-992A-B58811EA1ED8}">
      <dgm:prSet/>
      <dgm:spPr/>
      <dgm:t>
        <a:bodyPr/>
        <a:lstStyle/>
        <a:p>
          <a:endParaRPr lang="tr-TR"/>
        </a:p>
      </dgm:t>
    </dgm:pt>
    <dgm:pt modelId="{EF06E330-937F-475D-9C1B-E111368B3F1E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 anchor="b"/>
        <a:lstStyle/>
        <a:p>
          <a:pPr rtl="0"/>
          <a:r>
            <a:rPr lang="tr-TR" b="1" baseline="0" dirty="0" smtClean="0"/>
            <a:t> Diş ipi </a:t>
          </a:r>
          <a:endParaRPr lang="tr-TR" b="1" baseline="0" dirty="0"/>
        </a:p>
      </dgm:t>
    </dgm:pt>
    <dgm:pt modelId="{38AA7EE7-9891-466D-8523-5BF19FB18F67}" type="parTrans" cxnId="{9BCE2CAE-F479-4CF7-9A6C-8EC40D631039}">
      <dgm:prSet/>
      <dgm:spPr/>
      <dgm:t>
        <a:bodyPr/>
        <a:lstStyle/>
        <a:p>
          <a:endParaRPr lang="tr-TR"/>
        </a:p>
      </dgm:t>
    </dgm:pt>
    <dgm:pt modelId="{46F3CFB1-F67F-460B-A6C7-F4925282163F}" type="sibTrans" cxnId="{9BCE2CAE-F479-4CF7-9A6C-8EC40D631039}">
      <dgm:prSet/>
      <dgm:spPr/>
      <dgm:t>
        <a:bodyPr/>
        <a:lstStyle/>
        <a:p>
          <a:endParaRPr lang="tr-TR"/>
        </a:p>
      </dgm:t>
    </dgm:pt>
    <dgm:pt modelId="{D1F1B664-E592-4502-A5A6-FECF1C76B6BC}" type="pres">
      <dgm:prSet presAssocID="{B68EFC61-11A8-4D73-AC00-60876E282B3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D858FD7-E8D6-4140-A368-E1D039F0C4DD}" type="pres">
      <dgm:prSet presAssocID="{B68EFC61-11A8-4D73-AC00-60876E282B31}" presName="diamond" presStyleLbl="bgShp" presStyleIdx="0" presStyleCnt="1"/>
      <dgm:spPr/>
    </dgm:pt>
    <dgm:pt modelId="{DB019BA4-478A-427E-8143-83D7AD0CBFF6}" type="pres">
      <dgm:prSet presAssocID="{B68EFC61-11A8-4D73-AC00-60876E282B31}" presName="quad1" presStyleLbl="node1" presStyleIdx="0" presStyleCnt="4" custScaleX="168008" custScaleY="130040" custLinFactNeighborX="-35431" custLinFactNeighborY="-93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3B069F5-DF60-4C69-8A3D-4292394CF544}" type="pres">
      <dgm:prSet presAssocID="{B68EFC61-11A8-4D73-AC00-60876E282B31}" presName="quad2" presStyleLbl="node1" presStyleIdx="1" presStyleCnt="4" custScaleX="161086" custScaleY="130040" custLinFactNeighborX="20550" custLinFactNeighborY="-93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9D80BA-C64F-4FAC-912D-2C3135D9CDAA}" type="pres">
      <dgm:prSet presAssocID="{B68EFC61-11A8-4D73-AC00-60876E282B31}" presName="quad3" presStyleLbl="node1" presStyleIdx="2" presStyleCnt="4" custScaleX="129386" custScaleY="123254" custLinFactNeighborX="-28888" custLinFactNeighborY="160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751EAB-054C-43B1-AA38-69352B193758}" type="pres">
      <dgm:prSet presAssocID="{B68EFC61-11A8-4D73-AC00-60876E282B31}" presName="quad4" presStyleLbl="node1" presStyleIdx="3" presStyleCnt="4" custScaleX="131352" custScaleY="123253" custLinFactNeighborX="23913" custLinFactNeighborY="160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F7BC6A7-3CE4-4C76-992A-B58811EA1ED8}" srcId="{B68EFC61-11A8-4D73-AC00-60876E282B31}" destId="{288797DF-A14A-4951-B396-DEBB53521E7F}" srcOrd="4" destOrd="0" parTransId="{939A0CB4-06A3-4EC3-84EE-EE0220214020}" sibTransId="{88521BAB-DE98-487C-993D-54A2A1356540}"/>
    <dgm:cxn modelId="{7748A0BE-61D2-4EA6-A653-D138A066C639}" type="presOf" srcId="{EF06E330-937F-475D-9C1B-E111368B3F1E}" destId="{389D80BA-C64F-4FAC-912D-2C3135D9CDAA}" srcOrd="0" destOrd="0" presId="urn:microsoft.com/office/officeart/2005/8/layout/matrix3"/>
    <dgm:cxn modelId="{114D2DA4-CA67-4860-BA81-C65FC404451E}" type="presOf" srcId="{B68EFC61-11A8-4D73-AC00-60876E282B31}" destId="{D1F1B664-E592-4502-A5A6-FECF1C76B6BC}" srcOrd="0" destOrd="0" presId="urn:microsoft.com/office/officeart/2005/8/layout/matrix3"/>
    <dgm:cxn modelId="{620FF3C8-772C-4869-8FAA-FB41A205C415}" type="presOf" srcId="{046859DD-C9F5-4189-AE3B-F993EBF3D1D0}" destId="{63B069F5-DF60-4C69-8A3D-4292394CF544}" srcOrd="0" destOrd="0" presId="urn:microsoft.com/office/officeart/2005/8/layout/matrix3"/>
    <dgm:cxn modelId="{419889DF-D918-47CA-9075-48934375F14D}" type="presOf" srcId="{AB0F0B4B-2AC0-40C5-AFCA-8008435C4B9D}" destId="{DB019BA4-478A-427E-8143-83D7AD0CBFF6}" srcOrd="0" destOrd="0" presId="urn:microsoft.com/office/officeart/2005/8/layout/matrix3"/>
    <dgm:cxn modelId="{77DC317E-A2B1-47F2-A6B3-A7AA0253C6AB}" srcId="{B68EFC61-11A8-4D73-AC00-60876E282B31}" destId="{AB0F0B4B-2AC0-40C5-AFCA-8008435C4B9D}" srcOrd="0" destOrd="0" parTransId="{206AD300-D63D-47F3-869E-48FD66ECE8FD}" sibTransId="{B0219CDF-C1B0-4C50-A861-7E612837B67E}"/>
    <dgm:cxn modelId="{D6F6952C-56D8-4492-BC50-226D96C754C6}" srcId="{B68EFC61-11A8-4D73-AC00-60876E282B31}" destId="{28C8431B-9F96-4A9D-8E30-1793F8C0E5B2}" srcOrd="3" destOrd="0" parTransId="{FA619282-48C9-4C7A-AE11-CE23FBF36310}" sibTransId="{C43CD7B9-1271-402E-ADE0-240D475D4F12}"/>
    <dgm:cxn modelId="{9BCE2CAE-F479-4CF7-9A6C-8EC40D631039}" srcId="{B68EFC61-11A8-4D73-AC00-60876E282B31}" destId="{EF06E330-937F-475D-9C1B-E111368B3F1E}" srcOrd="2" destOrd="0" parTransId="{38AA7EE7-9891-466D-8523-5BF19FB18F67}" sibTransId="{46F3CFB1-F67F-460B-A6C7-F4925282163F}"/>
    <dgm:cxn modelId="{3D3B2495-FD0A-41BF-8D02-9793290FF155}" type="presOf" srcId="{28C8431B-9F96-4A9D-8E30-1793F8C0E5B2}" destId="{9F751EAB-054C-43B1-AA38-69352B193758}" srcOrd="0" destOrd="0" presId="urn:microsoft.com/office/officeart/2005/8/layout/matrix3"/>
    <dgm:cxn modelId="{599237A4-FE55-4582-A759-510E9CAB12AB}" srcId="{B68EFC61-11A8-4D73-AC00-60876E282B31}" destId="{046859DD-C9F5-4189-AE3B-F993EBF3D1D0}" srcOrd="1" destOrd="0" parTransId="{9F96407F-87A2-41BB-806E-32D94194A8FC}" sibTransId="{782501A7-21B7-4555-9EE9-7BA111012118}"/>
    <dgm:cxn modelId="{9CE24657-6343-4CB3-8673-11DFD6FA0FDE}" type="presParOf" srcId="{D1F1B664-E592-4502-A5A6-FECF1C76B6BC}" destId="{AD858FD7-E8D6-4140-A368-E1D039F0C4DD}" srcOrd="0" destOrd="0" presId="urn:microsoft.com/office/officeart/2005/8/layout/matrix3"/>
    <dgm:cxn modelId="{A5AFB28E-753D-42E1-B4D7-B04D4032AC9F}" type="presParOf" srcId="{D1F1B664-E592-4502-A5A6-FECF1C76B6BC}" destId="{DB019BA4-478A-427E-8143-83D7AD0CBFF6}" srcOrd="1" destOrd="0" presId="urn:microsoft.com/office/officeart/2005/8/layout/matrix3"/>
    <dgm:cxn modelId="{DEE09C5E-6C84-4CBC-B97D-CCABAD47E843}" type="presParOf" srcId="{D1F1B664-E592-4502-A5A6-FECF1C76B6BC}" destId="{63B069F5-DF60-4C69-8A3D-4292394CF544}" srcOrd="2" destOrd="0" presId="urn:microsoft.com/office/officeart/2005/8/layout/matrix3"/>
    <dgm:cxn modelId="{7310CDD6-7F92-46E2-9F33-5073C12CF366}" type="presParOf" srcId="{D1F1B664-E592-4502-A5A6-FECF1C76B6BC}" destId="{389D80BA-C64F-4FAC-912D-2C3135D9CDAA}" srcOrd="3" destOrd="0" presId="urn:microsoft.com/office/officeart/2005/8/layout/matrix3"/>
    <dgm:cxn modelId="{0B5E159C-7F0A-47CD-8377-98C8E3B4F48D}" type="presParOf" srcId="{D1F1B664-E592-4502-A5A6-FECF1C76B6BC}" destId="{9F751EAB-054C-43B1-AA38-69352B19375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37E9E7-D7C1-428E-9081-C26F8EDA4985}">
      <dsp:nvSpPr>
        <dsp:cNvPr id="0" name=""/>
        <dsp:cNvSpPr/>
      </dsp:nvSpPr>
      <dsp:spPr>
        <a:xfrm>
          <a:off x="2807918" y="40513"/>
          <a:ext cx="2106676" cy="2106676"/>
        </a:xfrm>
        <a:prstGeom prst="ellipse">
          <a:avLst/>
        </a:prstGeom>
        <a:noFill/>
        <a:ln w="19050" cap="flat" cmpd="sng" algn="ctr">
          <a:solidFill>
            <a:srgbClr val="FF000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FF0000"/>
              </a:solidFill>
              <a:latin typeface="Comic Sans MS" panose="030F0702030302020204" pitchFamily="66" charset="0"/>
            </a:rPr>
            <a:t>BİREY</a:t>
          </a:r>
          <a:endParaRPr lang="tr-TR" sz="2000" b="1" kern="1200" dirty="0">
            <a:solidFill>
              <a:srgbClr val="FF0000"/>
            </a:solidFill>
            <a:latin typeface="Comic Sans MS" panose="030F0702030302020204" pitchFamily="66" charset="0"/>
          </a:endParaRPr>
        </a:p>
      </dsp:txBody>
      <dsp:txXfrm>
        <a:off x="3050996" y="324104"/>
        <a:ext cx="1620520" cy="668464"/>
      </dsp:txXfrm>
    </dsp:sp>
    <dsp:sp modelId="{C047B249-A4B4-4274-8ABC-7F4CCAE9DFA5}">
      <dsp:nvSpPr>
        <dsp:cNvPr id="0" name=""/>
        <dsp:cNvSpPr/>
      </dsp:nvSpPr>
      <dsp:spPr>
        <a:xfrm>
          <a:off x="3510343" y="972312"/>
          <a:ext cx="2565425" cy="2106676"/>
        </a:xfrm>
        <a:prstGeom prst="ellipse">
          <a:avLst/>
        </a:prstGeom>
        <a:noFill/>
        <a:ln w="19050" cap="flat" cmpd="sng" algn="ctr">
          <a:solidFill>
            <a:srgbClr val="00B0F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solidFill>
                <a:srgbClr val="00B0F0"/>
              </a:solidFill>
              <a:latin typeface="Comic Sans MS" panose="030F0702030302020204" pitchFamily="66" charset="0"/>
            </a:rPr>
            <a:t>KARBON</a:t>
          </a:r>
          <a:br>
            <a:rPr lang="tr-TR" sz="1500" b="1" kern="1200" dirty="0" smtClean="0">
              <a:solidFill>
                <a:srgbClr val="00B0F0"/>
              </a:solidFill>
              <a:latin typeface="Comic Sans MS" panose="030F0702030302020204" pitchFamily="66" charset="0"/>
            </a:rPr>
          </a:br>
          <a:r>
            <a:rPr lang="tr-TR" sz="1500" b="1" kern="1200" dirty="0" smtClean="0">
              <a:solidFill>
                <a:srgbClr val="00B0F0"/>
              </a:solidFill>
              <a:latin typeface="Comic Sans MS" panose="030F0702030302020204" pitchFamily="66" charset="0"/>
            </a:rPr>
            <a:t>HİDRAT</a:t>
          </a:r>
          <a:endParaRPr lang="tr-TR" sz="1500" b="1" kern="1200" dirty="0">
            <a:solidFill>
              <a:srgbClr val="00B0F0"/>
            </a:solidFill>
            <a:latin typeface="Comic Sans MS" panose="030F0702030302020204" pitchFamily="66" charset="0"/>
          </a:endParaRPr>
        </a:p>
      </dsp:txBody>
      <dsp:txXfrm>
        <a:off x="4891726" y="1215390"/>
        <a:ext cx="986702" cy="1620520"/>
      </dsp:txXfrm>
    </dsp:sp>
    <dsp:sp modelId="{FC11D846-E609-4283-A843-44404D408EB0}">
      <dsp:nvSpPr>
        <dsp:cNvPr id="0" name=""/>
        <dsp:cNvSpPr/>
      </dsp:nvSpPr>
      <dsp:spPr>
        <a:xfrm>
          <a:off x="2807918" y="1904111"/>
          <a:ext cx="2106676" cy="2106676"/>
        </a:xfrm>
        <a:prstGeom prst="ellipse">
          <a:avLst/>
        </a:prstGeom>
        <a:noFill/>
        <a:ln w="19050" cap="flat" cmpd="sng" algn="ctr">
          <a:solidFill>
            <a:srgbClr val="00B05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00B050"/>
              </a:solidFill>
              <a:latin typeface="Comic Sans MS" panose="030F0702030302020204" pitchFamily="66" charset="0"/>
            </a:rPr>
            <a:t>ZAMAN</a:t>
          </a:r>
          <a:endParaRPr lang="tr-TR" sz="2000" b="1" kern="1200" dirty="0">
            <a:solidFill>
              <a:srgbClr val="00B050"/>
            </a:solidFill>
            <a:latin typeface="Comic Sans MS" panose="030F0702030302020204" pitchFamily="66" charset="0"/>
          </a:endParaRPr>
        </a:p>
      </dsp:txBody>
      <dsp:txXfrm>
        <a:off x="3050996" y="3058731"/>
        <a:ext cx="1620520" cy="668464"/>
      </dsp:txXfrm>
    </dsp:sp>
    <dsp:sp modelId="{297513D8-72D6-4A1D-8751-67BC51485068}">
      <dsp:nvSpPr>
        <dsp:cNvPr id="0" name=""/>
        <dsp:cNvSpPr/>
      </dsp:nvSpPr>
      <dsp:spPr>
        <a:xfrm>
          <a:off x="1696631" y="972312"/>
          <a:ext cx="2465653" cy="2106676"/>
        </a:xfrm>
        <a:prstGeom prst="ellipse">
          <a:avLst/>
        </a:prstGeom>
        <a:noFill/>
        <a:ln w="19050" cap="flat" cmpd="sng" algn="ctr">
          <a:solidFill>
            <a:srgbClr val="7030A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7030A0"/>
              </a:solidFill>
              <a:latin typeface="Comic Sans MS" panose="030F0702030302020204" pitchFamily="66" charset="0"/>
            </a:rPr>
            <a:t>BAKTERİ</a:t>
          </a:r>
          <a:endParaRPr lang="tr-TR" sz="1600" b="1" kern="1200" dirty="0">
            <a:solidFill>
              <a:srgbClr val="7030A0"/>
            </a:solidFill>
            <a:latin typeface="Comic Sans MS" panose="030F0702030302020204" pitchFamily="66" charset="0"/>
          </a:endParaRPr>
        </a:p>
      </dsp:txBody>
      <dsp:txXfrm>
        <a:off x="1886296" y="1215390"/>
        <a:ext cx="948328" cy="16205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858FD7-E8D6-4140-A368-E1D039F0C4DD}">
      <dsp:nvSpPr>
        <dsp:cNvPr id="0" name=""/>
        <dsp:cNvSpPr/>
      </dsp:nvSpPr>
      <dsp:spPr>
        <a:xfrm>
          <a:off x="1887892" y="0"/>
          <a:ext cx="4051300" cy="4051300"/>
        </a:xfrm>
        <a:prstGeom prst="diamond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tint val="4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tint val="4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B019BA4-478A-427E-8143-83D7AD0CBFF6}">
      <dsp:nvSpPr>
        <dsp:cNvPr id="0" name=""/>
        <dsp:cNvSpPr/>
      </dsp:nvSpPr>
      <dsp:spPr>
        <a:xfrm>
          <a:off x="1175687" y="0"/>
          <a:ext cx="2654538" cy="205464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baseline="0" dirty="0" smtClean="0">
              <a:solidFill>
                <a:srgbClr val="002060"/>
              </a:solidFill>
            </a:rPr>
            <a:t>Diş fırçası ve </a:t>
          </a:r>
          <a:endParaRPr lang="tr-TR" sz="2700" b="1" kern="1200" baseline="0" dirty="0">
            <a:solidFill>
              <a:srgbClr val="002060"/>
            </a:solidFill>
          </a:endParaRPr>
        </a:p>
      </dsp:txBody>
      <dsp:txXfrm>
        <a:off x="1175687" y="0"/>
        <a:ext cx="2654538" cy="2054641"/>
      </dsp:txXfrm>
    </dsp:sp>
    <dsp:sp modelId="{63B069F5-DF60-4C69-8A3D-4292394CF544}">
      <dsp:nvSpPr>
        <dsp:cNvPr id="0" name=""/>
        <dsp:cNvSpPr/>
      </dsp:nvSpPr>
      <dsp:spPr>
        <a:xfrm>
          <a:off x="3816421" y="0"/>
          <a:ext cx="2545170" cy="205464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baseline="0" dirty="0" smtClean="0">
              <a:solidFill>
                <a:srgbClr val="FFFF00"/>
              </a:solidFill>
            </a:rPr>
            <a:t>Diş macunu </a:t>
          </a:r>
          <a:r>
            <a:rPr lang="tr-TR" sz="2700" kern="1200" baseline="0" dirty="0" smtClean="0">
              <a:solidFill>
                <a:srgbClr val="FFFF00"/>
              </a:solidFill>
            </a:rPr>
            <a:t> </a:t>
          </a:r>
          <a:endParaRPr lang="tr-TR" sz="2700" b="1" kern="1200" baseline="0" dirty="0">
            <a:solidFill>
              <a:srgbClr val="FFFF00"/>
            </a:solidFill>
          </a:endParaRPr>
        </a:p>
      </dsp:txBody>
      <dsp:txXfrm>
        <a:off x="3816421" y="0"/>
        <a:ext cx="2545170" cy="2054641"/>
      </dsp:txXfrm>
    </dsp:sp>
    <dsp:sp modelId="{389D80BA-C64F-4FAC-912D-2C3135D9CDAA}">
      <dsp:nvSpPr>
        <dsp:cNvPr id="0" name=""/>
        <dsp:cNvSpPr/>
      </dsp:nvSpPr>
      <dsp:spPr>
        <a:xfrm>
          <a:off x="1584182" y="2103878"/>
          <a:ext cx="2044307" cy="1947421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baseline="0" dirty="0" smtClean="0"/>
            <a:t> Diş ipi </a:t>
          </a:r>
          <a:endParaRPr lang="tr-TR" sz="2700" b="1" kern="1200" baseline="0" dirty="0"/>
        </a:p>
      </dsp:txBody>
      <dsp:txXfrm>
        <a:off x="1584182" y="2103878"/>
        <a:ext cx="2044307" cy="1947421"/>
      </dsp:txXfrm>
    </dsp:sp>
    <dsp:sp modelId="{9F751EAB-054C-43B1-AA38-69352B193758}">
      <dsp:nvSpPr>
        <dsp:cNvPr id="0" name=""/>
        <dsp:cNvSpPr/>
      </dsp:nvSpPr>
      <dsp:spPr>
        <a:xfrm>
          <a:off x="4104456" y="2103893"/>
          <a:ext cx="2075370" cy="1947406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baseline="0" dirty="0" smtClean="0">
              <a:solidFill>
                <a:srgbClr val="002060"/>
              </a:solidFill>
            </a:rPr>
            <a:t>Ağız gargarası </a:t>
          </a:r>
          <a:endParaRPr lang="tr-TR" sz="2600" kern="1200" dirty="0">
            <a:solidFill>
              <a:srgbClr val="002060"/>
            </a:solidFill>
          </a:endParaRPr>
        </a:p>
      </dsp:txBody>
      <dsp:txXfrm>
        <a:off x="4104456" y="2103893"/>
        <a:ext cx="2075370" cy="1947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C4258-D4AD-47F5-8996-0115652C2C69}" type="datetimeFigureOut">
              <a:rPr lang="tr-TR" smtClean="0"/>
              <a:pPr/>
              <a:t>22.02.2018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7F5CD-8BB2-496E-B902-50A45B4FCE5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100703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Ağız</a:t>
            </a:r>
            <a:r>
              <a:rPr lang="tr-TR" baseline="0" dirty="0" smtClean="0"/>
              <a:t> bakımımızı aksatmamalıyız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7F5CD-8BB2-496E-B902-50A45B4FCE5E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5575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Asit</a:t>
            </a:r>
            <a:r>
              <a:rPr lang="tr-TR" baseline="0" dirty="0" smtClean="0"/>
              <a:t> oluşumuna neden olur.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7F5CD-8BB2-496E-B902-50A45B4FCE5E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52041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04F6-C3B1-4A3E-A6BA-BFD6EFB8C213}" type="datetimeFigureOut">
              <a:rPr lang="tr-TR" smtClean="0"/>
              <a:pPr/>
              <a:t>22.02.2018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42C-B6D6-4593-AF70-B89C3E6EB2B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7487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04F6-C3B1-4A3E-A6BA-BFD6EFB8C213}" type="datetimeFigureOut">
              <a:rPr lang="tr-TR" smtClean="0"/>
              <a:pPr/>
              <a:t>22.02.2018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42C-B6D6-4593-AF70-B89C3E6EB2B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5215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04F6-C3B1-4A3E-A6BA-BFD6EFB8C213}" type="datetimeFigureOut">
              <a:rPr lang="tr-TR" smtClean="0"/>
              <a:pPr/>
              <a:t>22.02.2018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42C-B6D6-4593-AF70-B89C3E6EB2B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857171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04F6-C3B1-4A3E-A6BA-BFD6EFB8C213}" type="datetimeFigureOut">
              <a:rPr lang="tr-TR" smtClean="0"/>
              <a:pPr/>
              <a:t>22.02.2018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8DC9442C-B6D6-4593-AF70-B89C3E6EB2B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517826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04F6-C3B1-4A3E-A6BA-BFD6EFB8C213}" type="datetimeFigureOut">
              <a:rPr lang="tr-TR" smtClean="0"/>
              <a:pPr/>
              <a:t>22.02.2018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42C-B6D6-4593-AF70-B89C3E6EB2B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264756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D0D04F6-C3B1-4A3E-A6BA-BFD6EFB8C213}" type="datetimeFigureOut">
              <a:rPr lang="tr-TR" smtClean="0"/>
              <a:pPr/>
              <a:t>22.02.2018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8DC9442C-B6D6-4593-AF70-B89C3E6EB2B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07591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04F6-C3B1-4A3E-A6BA-BFD6EFB8C213}" type="datetimeFigureOut">
              <a:rPr lang="tr-TR" smtClean="0"/>
              <a:pPr/>
              <a:t>22.02.2018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42C-B6D6-4593-AF70-B89C3E6EB2B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502072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04F6-C3B1-4A3E-A6BA-BFD6EFB8C213}" type="datetimeFigureOut">
              <a:rPr lang="tr-TR" smtClean="0"/>
              <a:pPr/>
              <a:t>22.02.2018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42C-B6D6-4593-AF70-B89C3E6EB2B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391764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D0D04F6-C3B1-4A3E-A6BA-BFD6EFB8C213}" type="datetimeFigureOut">
              <a:rPr lang="tr-TR" smtClean="0"/>
              <a:pPr/>
              <a:t>22.02.2018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42C-B6D6-4593-AF70-B89C3E6EB2B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803237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04F6-C3B1-4A3E-A6BA-BFD6EFB8C213}" type="datetimeFigureOut">
              <a:rPr lang="tr-TR" smtClean="0"/>
              <a:pPr/>
              <a:t>22.02.2018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42C-B6D6-4593-AF70-B89C3E6EB2B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379375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04F6-C3B1-4A3E-A6BA-BFD6EFB8C213}" type="datetimeFigureOut">
              <a:rPr lang="tr-TR" smtClean="0"/>
              <a:pPr/>
              <a:t>22.02.2018</a:t>
            </a:fld>
            <a:endParaRPr lang="tr-T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42C-B6D6-4593-AF70-B89C3E6EB2B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88483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04F6-C3B1-4A3E-A6BA-BFD6EFB8C213}" type="datetimeFigureOut">
              <a:rPr lang="tr-TR" smtClean="0"/>
              <a:pPr/>
              <a:t>22.02.2018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42C-B6D6-4593-AF70-B89C3E6EB2B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277267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04F6-C3B1-4A3E-A6BA-BFD6EFB8C213}" type="datetimeFigureOut">
              <a:rPr lang="tr-TR" smtClean="0"/>
              <a:pPr/>
              <a:t>22.02.2018</a:t>
            </a:fld>
            <a:endParaRPr lang="tr-T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42C-B6D6-4593-AF70-B89C3E6EB2B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767640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04F6-C3B1-4A3E-A6BA-BFD6EFB8C213}" type="datetimeFigureOut">
              <a:rPr lang="tr-TR" smtClean="0"/>
              <a:pPr/>
              <a:t>22.02.2018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42C-B6D6-4593-AF70-B89C3E6EB2B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275495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04F6-C3B1-4A3E-A6BA-BFD6EFB8C213}" type="datetimeFigureOut">
              <a:rPr lang="tr-TR" smtClean="0"/>
              <a:pPr/>
              <a:t>22.02.2018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42C-B6D6-4593-AF70-B89C3E6EB2B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865731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120B7B-6929-412A-9B7B-914C1239466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9853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04F6-C3B1-4A3E-A6BA-BFD6EFB8C213}" type="datetimeFigureOut">
              <a:rPr lang="tr-TR" smtClean="0"/>
              <a:pPr/>
              <a:t>22.02.2018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42C-B6D6-4593-AF70-B89C3E6EB2B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42604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04F6-C3B1-4A3E-A6BA-BFD6EFB8C213}" type="datetimeFigureOut">
              <a:rPr lang="tr-TR" smtClean="0"/>
              <a:pPr/>
              <a:t>22.02.2018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42C-B6D6-4593-AF70-B89C3E6EB2B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724672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04F6-C3B1-4A3E-A6BA-BFD6EFB8C213}" type="datetimeFigureOut">
              <a:rPr lang="tr-TR" smtClean="0"/>
              <a:pPr/>
              <a:t>22.02.2018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42C-B6D6-4593-AF70-B89C3E6EB2B5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9944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04F6-C3B1-4A3E-A6BA-BFD6EFB8C213}" type="datetimeFigureOut">
              <a:rPr lang="tr-TR" smtClean="0"/>
              <a:pPr/>
              <a:t>22.02.2018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42C-B6D6-4593-AF70-B89C3E6EB2B5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05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04F6-C3B1-4A3E-A6BA-BFD6EFB8C213}" type="datetimeFigureOut">
              <a:rPr lang="tr-TR" smtClean="0"/>
              <a:pPr/>
              <a:t>22.02.2018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42C-B6D6-4593-AF70-B89C3E6EB2B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80764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04F6-C3B1-4A3E-A6BA-BFD6EFB8C213}" type="datetimeFigureOut">
              <a:rPr lang="tr-TR" smtClean="0"/>
              <a:pPr/>
              <a:t>22.02.2018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42C-B6D6-4593-AF70-B89C3E6EB2B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08232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04F6-C3B1-4A3E-A6BA-BFD6EFB8C213}" type="datetimeFigureOut">
              <a:rPr lang="tr-TR" smtClean="0"/>
              <a:pPr/>
              <a:t>22.02.2018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42C-B6D6-4593-AF70-B89C3E6EB2B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629927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D0D04F6-C3B1-4A3E-A6BA-BFD6EFB8C213}" type="datetimeFigureOut">
              <a:rPr lang="tr-TR" smtClean="0"/>
              <a:pPr/>
              <a:t>22.02.2018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9442C-B6D6-4593-AF70-B89C3E6EB2B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80526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D0D04F6-C3B1-4A3E-A6BA-BFD6EFB8C213}" type="datetimeFigureOut">
              <a:rPr lang="tr-TR" smtClean="0"/>
              <a:pPr/>
              <a:t>22.02.2018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DC9442C-B6D6-4593-AF70-B89C3E6EB2B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09953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kimim.com/merak_ettikleriniz/diseti/diseti.htm" TargetMode="External"/><Relationship Id="rId2" Type="http://schemas.openxmlformats.org/officeDocument/2006/relationships/hyperlink" Target="http://www.hekimim.com/merak_ettikleriniz/apse/apse.htm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88670" y="908720"/>
            <a:ext cx="7593330" cy="3035808"/>
          </a:xfrm>
        </p:spPr>
        <p:txBody>
          <a:bodyPr/>
          <a:lstStyle/>
          <a:p>
            <a:pPr algn="ctr"/>
            <a:r>
              <a:rPr lang="tr-TR" sz="4800" dirty="0" smtClean="0">
                <a:solidFill>
                  <a:schemeClr val="bg2">
                    <a:lumMod val="50000"/>
                  </a:schemeClr>
                </a:solidFill>
              </a:rPr>
              <a:t>AĞIZ VE DİŞ SAĞLIĞI</a:t>
            </a:r>
            <a:endParaRPr lang="tr-TR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56335" y="2852936"/>
            <a:ext cx="6858000" cy="2491258"/>
          </a:xfrm>
        </p:spPr>
        <p:txBody>
          <a:bodyPr/>
          <a:lstStyle/>
          <a:p>
            <a:pPr algn="ctr"/>
            <a:r>
              <a:rPr lang="tr-TR" dirty="0" smtClean="0"/>
              <a:t>Yrd. Doç. Dr. Burak DAYI</a:t>
            </a:r>
          </a:p>
          <a:p>
            <a:pPr algn="ctr"/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</a:rPr>
              <a:t>İnönü Üniversitesi Diş Hekimliği Fakültesi</a:t>
            </a:r>
          </a:p>
          <a:p>
            <a:pPr algn="ctr"/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</a:rPr>
              <a:t> Diş Hastalıkları ve Tedavisi Anabilim Dalı Öğretim Üyesi</a:t>
            </a: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4941168"/>
            <a:ext cx="3028950" cy="15144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332" y="116632"/>
            <a:ext cx="1098675" cy="1098675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B1D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3AD3F2"/>
          </a:solidFill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DİŞ ETİ</a:t>
            </a:r>
            <a:b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İLTİHAPLANMALARI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499992" y="2348880"/>
            <a:ext cx="4114800" cy="4605666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Comic Sans MS" pitchFamily="66" charset="0"/>
              </a:rPr>
              <a:t>D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iş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eti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Comic Sans MS" pitchFamily="66" charset="0"/>
              </a:rPr>
              <a:t>iltihaplanmaları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en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önemli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diş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sağlığı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sorunları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arasındadır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.</a:t>
            </a:r>
            <a:endParaRPr lang="tr-TR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Ağız bakımının iyi yapılmadığı durumlarda </a:t>
            </a:r>
            <a:r>
              <a:rPr lang="tr-TR" dirty="0" smtClean="0">
                <a:solidFill>
                  <a:srgbClr val="000000"/>
                </a:solidFill>
                <a:latin typeface="Comic Sans MS" pitchFamily="66" charset="0"/>
              </a:rPr>
              <a:t>kısa sürede diş etleri iltihaplanabilir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!!!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tr-T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Comic Sans MS" pitchFamily="66" charset="0"/>
              </a:rPr>
              <a:t>Dişetleri iltihaplandığında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kolay</a:t>
            </a:r>
            <a:r>
              <a:rPr lang="tr-TR" dirty="0" err="1" smtClean="0">
                <a:solidFill>
                  <a:srgbClr val="000000"/>
                </a:solidFill>
                <a:latin typeface="Comic Sans MS" pitchFamily="66" charset="0"/>
              </a:rPr>
              <a:t>ca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kanar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.</a:t>
            </a:r>
            <a:endParaRPr lang="tr-TR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Comic Sans MS" pitchFamily="66" charset="0"/>
              </a:rPr>
              <a:t>Sağlıklı dişeti 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KANAMAZ!!!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tr-TR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Tedavi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edilmeyen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diş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eti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iltihapları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çene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kemiğinin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iltihaplanmasına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ve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zarar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görmesine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yol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açabilir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. </a:t>
            </a:r>
            <a:endParaRPr lang="tr-TR" dirty="0"/>
          </a:p>
        </p:txBody>
      </p:sp>
      <p:pic>
        <p:nvPicPr>
          <p:cNvPr id="8194" name="Picture 2" descr="C:\Users\XXX\Desktop\images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XXX\Desktop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14494"/>
            <a:ext cx="3609570" cy="2494788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1920" y="81934"/>
            <a:ext cx="7772400" cy="1609344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C00000"/>
                </a:solidFill>
                <a:latin typeface="Comic Sans MS" pitchFamily="66" charset="0"/>
              </a:rPr>
              <a:t>DİŞ APSESİ</a:t>
            </a:r>
            <a:endParaRPr lang="tr-TR" sz="3200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3398912"/>
            <a:ext cx="7272808" cy="31683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Belirtileri; </a:t>
            </a:r>
            <a:endParaRPr lang="tr-TR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tr-TR" dirty="0" smtClean="0">
                <a:latin typeface="Comic Sans MS" pitchFamily="66" charset="0"/>
              </a:rPr>
              <a:t> Dişte sürekli ya da zonklama şeklinde 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ağrı</a:t>
            </a:r>
            <a:r>
              <a:rPr lang="tr-TR" dirty="0" smtClean="0">
                <a:latin typeface="Comic Sans MS" pitchFamily="66" charset="0"/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tr-TR" dirty="0" smtClean="0">
                <a:latin typeface="Comic Sans MS" pitchFamily="66" charset="0"/>
              </a:rPr>
              <a:t> Özellikle sıcak yiyecek ve içeceklere karşı 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hassasiyet</a:t>
            </a:r>
            <a:r>
              <a:rPr lang="tr-TR" dirty="0" smtClean="0">
                <a:latin typeface="Comic Sans MS" pitchFamily="66" charset="0"/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tr-TR" dirty="0" smtClean="0">
                <a:latin typeface="Comic Sans MS" pitchFamily="66" charset="0"/>
              </a:rPr>
              <a:t> Çiğnerken ağrı, </a:t>
            </a:r>
          </a:p>
          <a:p>
            <a:pPr>
              <a:lnSpc>
                <a:spcPct val="80000"/>
              </a:lnSpc>
            </a:pPr>
            <a:r>
              <a:rPr lang="tr-TR" dirty="0" smtClean="0">
                <a:latin typeface="Comic Sans MS" pitchFamily="66" charset="0"/>
              </a:rPr>
              <a:t> Boyun bölgesinde şişmiş lenf bezleri,</a:t>
            </a:r>
          </a:p>
          <a:p>
            <a:pPr>
              <a:lnSpc>
                <a:spcPct val="80000"/>
              </a:lnSpc>
            </a:pPr>
            <a:r>
              <a:rPr lang="tr-TR" dirty="0" smtClean="0">
                <a:latin typeface="Comic Sans MS" pitchFamily="66" charset="0"/>
              </a:rPr>
              <a:t> Ateş ve genel kırıklık. </a:t>
            </a:r>
          </a:p>
          <a:p>
            <a:endParaRPr lang="tr-TR" dirty="0"/>
          </a:p>
        </p:txBody>
      </p:sp>
      <p:pic>
        <p:nvPicPr>
          <p:cNvPr id="10243" name="Picture 3" descr="C:\Users\XXX\Desktop\images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221088"/>
            <a:ext cx="1524000" cy="1524000"/>
          </a:xfrm>
          <a:prstGeom prst="rect">
            <a:avLst/>
          </a:prstGeom>
          <a:noFill/>
        </p:spPr>
      </p:pic>
      <p:sp>
        <p:nvSpPr>
          <p:cNvPr id="4" name="Metin kutusu 3"/>
          <p:cNvSpPr txBox="1"/>
          <p:nvPr/>
        </p:nvSpPr>
        <p:spPr>
          <a:xfrm>
            <a:off x="244976" y="1218982"/>
            <a:ext cx="48310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dirty="0">
                <a:latin typeface="Comic Sans MS" pitchFamily="66" charset="0"/>
              </a:rPr>
              <a:t>Diş çürümelerine zamanında müdahale edilmediğinde, ÇÜRÜĞE neden olan bakterilerin, dişin köküne ve çene kemiğine yayılmasıdır. Diş </a:t>
            </a:r>
            <a:r>
              <a:rPr lang="tr-TR" dirty="0" smtClean="0">
                <a:latin typeface="Comic Sans MS" pitchFamily="66" charset="0"/>
              </a:rPr>
              <a:t>kökü </a:t>
            </a:r>
            <a:r>
              <a:rPr lang="tr-TR" dirty="0">
                <a:latin typeface="Comic Sans MS" pitchFamily="66" charset="0"/>
              </a:rPr>
              <a:t>şişer ve ağrıya neden </a:t>
            </a:r>
            <a:r>
              <a:rPr lang="tr-TR" dirty="0" smtClean="0">
                <a:latin typeface="Comic Sans MS" pitchFamily="66" charset="0"/>
              </a:rPr>
              <a:t>olur. </a:t>
            </a:r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2800" dirty="0" smtClean="0">
                <a:solidFill>
                  <a:srgbClr val="FF0000"/>
                </a:solidFill>
              </a:rPr>
              <a:t>6 ayda bir </a:t>
            </a:r>
            <a:r>
              <a:rPr lang="tr-TR" sz="2800" dirty="0" err="1" smtClean="0">
                <a:solidFill>
                  <a:srgbClr val="FF0000"/>
                </a:solidFill>
              </a:rPr>
              <a:t>dişhekimi</a:t>
            </a:r>
            <a:r>
              <a:rPr lang="tr-TR" sz="2800" dirty="0" smtClean="0">
                <a:solidFill>
                  <a:srgbClr val="FF0000"/>
                </a:solidFill>
              </a:rPr>
              <a:t> kontrolüne gitmek; diş apsesi oluşmadan dişteki çürüğün </a:t>
            </a:r>
            <a:r>
              <a:rPr lang="tr-TR" sz="2800" dirty="0" err="1" smtClean="0">
                <a:solidFill>
                  <a:srgbClr val="FF0000"/>
                </a:solidFill>
              </a:rPr>
              <a:t>farkedilerek</a:t>
            </a:r>
            <a:r>
              <a:rPr lang="tr-TR" sz="2800" dirty="0" smtClean="0">
                <a:solidFill>
                  <a:srgbClr val="FF0000"/>
                </a:solidFill>
              </a:rPr>
              <a:t> tedavi edilebilmesini sağlar!!!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2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3" cstate="print"/>
            <a:tile tx="0" ty="0" sx="100000" sy="100000" flip="none" algn="tl"/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>
            <a:noAutofit/>
          </a:bodyPr>
          <a:lstStyle/>
          <a:p>
            <a:pPr algn="ctr">
              <a:buNone/>
            </a:pPr>
            <a:r>
              <a:rPr lang="tr-TR" sz="7200" b="1" dirty="0" smtClean="0">
                <a:solidFill>
                  <a:schemeClr val="accent2">
                    <a:lumMod val="75000"/>
                  </a:schemeClr>
                </a:solidFill>
                <a:latin typeface="Castellar" pitchFamily="18" charset="0"/>
              </a:rPr>
              <a:t>DİŞLERİMİZİ ÇÜRÜKTEN KORUMAK İÇİN NELER YAPMALIYIZ??</a:t>
            </a:r>
            <a:endParaRPr lang="tr-TR" sz="7200" b="1" dirty="0">
              <a:solidFill>
                <a:schemeClr val="accent2">
                  <a:lumMod val="75000"/>
                </a:schemeClr>
              </a:solidFill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24377943"/>
              </p:ext>
            </p:extLst>
          </p:nvPr>
        </p:nvGraphicFramePr>
        <p:xfrm>
          <a:off x="683568" y="1196752"/>
          <a:ext cx="7772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323528" y="307819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FF0000"/>
                </a:solidFill>
              </a:rPr>
              <a:t>Ağız ve Diş Bakımında Kullanılan Ürünler</a:t>
            </a:r>
            <a:endParaRPr lang="tr-T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XXX\Desktop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0216" y="3811649"/>
            <a:ext cx="3147984" cy="2348881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420970"/>
            <a:ext cx="6264696" cy="160934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rgbClr val="3AD3F2"/>
                </a:solidFill>
              </a:rPr>
              <a:t>DİŞ ÇÜRÜKLERİNİ ÖNLEME </a:t>
            </a:r>
            <a:br>
              <a:rPr lang="tr-TR" dirty="0" smtClean="0">
                <a:solidFill>
                  <a:srgbClr val="3AD3F2"/>
                </a:solidFill>
              </a:rPr>
            </a:br>
            <a:r>
              <a:rPr lang="tr-TR" dirty="0" smtClean="0">
                <a:solidFill>
                  <a:srgbClr val="3AD3F2"/>
                </a:solidFill>
              </a:rPr>
              <a:t>YÖNTEMLERİ</a:t>
            </a:r>
            <a:endParaRPr lang="tr-TR" dirty="0">
              <a:solidFill>
                <a:srgbClr val="3AD3F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238" y="2121408"/>
            <a:ext cx="8417962" cy="4050792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rgbClr val="002060"/>
                </a:solidFill>
                <a:latin typeface="Comic Sans MS" pitchFamily="66" charset="0"/>
              </a:rPr>
              <a:t>  Günde 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iki kere </a:t>
            </a:r>
            <a:r>
              <a:rPr lang="tr-TR" dirty="0" smtClean="0">
                <a:solidFill>
                  <a:srgbClr val="002060"/>
                </a:solidFill>
                <a:latin typeface="Comic Sans MS" pitchFamily="66" charset="0"/>
              </a:rPr>
              <a:t>dişlerimizi fırçalayarak</a:t>
            </a:r>
          </a:p>
          <a:p>
            <a:r>
              <a:rPr lang="tr-TR" dirty="0" smtClean="0">
                <a:solidFill>
                  <a:srgbClr val="002060"/>
                </a:solidFill>
                <a:latin typeface="Comic Sans MS" pitchFamily="66" charset="0"/>
              </a:rPr>
              <a:t>  Her gün düzenli 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diş ipi </a:t>
            </a:r>
            <a:r>
              <a:rPr lang="tr-TR" dirty="0" smtClean="0">
                <a:solidFill>
                  <a:srgbClr val="002060"/>
                </a:solidFill>
                <a:latin typeface="Comic Sans MS" pitchFamily="66" charset="0"/>
              </a:rPr>
              <a:t>kullanarak</a:t>
            </a:r>
          </a:p>
          <a:p>
            <a:r>
              <a:rPr lang="tr-TR" dirty="0" smtClean="0">
                <a:solidFill>
                  <a:srgbClr val="002060"/>
                </a:solidFill>
                <a:latin typeface="Comic Sans MS" pitchFamily="66" charset="0"/>
              </a:rPr>
              <a:t>  Başkasının diş fırçası ile dişlerimizi fırçalamayarak</a:t>
            </a:r>
          </a:p>
          <a:p>
            <a:r>
              <a:rPr lang="tr-TR" dirty="0" smtClean="0">
                <a:solidFill>
                  <a:srgbClr val="002060"/>
                </a:solidFill>
                <a:latin typeface="Comic Sans MS" pitchFamily="66" charset="0"/>
              </a:rPr>
              <a:t>  </a:t>
            </a:r>
            <a:r>
              <a:rPr lang="tr-TR" dirty="0" err="1" smtClean="0">
                <a:solidFill>
                  <a:srgbClr val="FF0000"/>
                </a:solidFill>
                <a:latin typeface="Comic Sans MS" pitchFamily="66" charset="0"/>
              </a:rPr>
              <a:t>Florürlü</a:t>
            </a:r>
            <a:r>
              <a:rPr lang="tr-TR" dirty="0" smtClean="0">
                <a:solidFill>
                  <a:srgbClr val="002060"/>
                </a:solidFill>
                <a:latin typeface="Comic Sans MS" pitchFamily="66" charset="0"/>
              </a:rPr>
              <a:t> diş macunu kullanarak</a:t>
            </a:r>
          </a:p>
          <a:p>
            <a:r>
              <a:rPr lang="tr-TR" dirty="0" smtClean="0">
                <a:solidFill>
                  <a:srgbClr val="002060"/>
                </a:solidFill>
                <a:latin typeface="Comic Sans MS" pitchFamily="66" charset="0"/>
              </a:rPr>
              <a:t>  Gerektiğinde 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gargaralar</a:t>
            </a:r>
            <a:r>
              <a:rPr lang="tr-TR" dirty="0" smtClean="0">
                <a:solidFill>
                  <a:srgbClr val="002060"/>
                </a:solidFill>
                <a:latin typeface="Comic Sans MS" pitchFamily="66" charset="0"/>
              </a:rPr>
              <a:t> kullanarak</a:t>
            </a:r>
          </a:p>
          <a:p>
            <a:r>
              <a:rPr lang="tr-TR" dirty="0" smtClean="0">
                <a:solidFill>
                  <a:srgbClr val="002060"/>
                </a:solidFill>
                <a:latin typeface="Comic Sans MS" pitchFamily="66" charset="0"/>
              </a:rPr>
              <a:t>  </a:t>
            </a:r>
            <a:r>
              <a:rPr lang="tr-TR" dirty="0" err="1" smtClean="0">
                <a:solidFill>
                  <a:srgbClr val="002060"/>
                </a:solidFill>
                <a:latin typeface="Comic Sans MS" pitchFamily="66" charset="0"/>
              </a:rPr>
              <a:t>Dişhekimine</a:t>
            </a:r>
            <a:r>
              <a:rPr lang="tr-TR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6 ayda bir </a:t>
            </a:r>
            <a:r>
              <a:rPr lang="tr-TR" dirty="0" smtClean="0">
                <a:solidFill>
                  <a:srgbClr val="002060"/>
                </a:solidFill>
                <a:latin typeface="Comic Sans MS" pitchFamily="66" charset="0"/>
              </a:rPr>
              <a:t>kontrole </a:t>
            </a:r>
          </a:p>
          <a:p>
            <a:pPr marL="0" indent="0">
              <a:buNone/>
            </a:pPr>
            <a:r>
              <a:rPr lang="tr-TR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tr-TR" dirty="0" smtClean="0">
                <a:solidFill>
                  <a:srgbClr val="002060"/>
                </a:solidFill>
                <a:latin typeface="Comic Sans MS" pitchFamily="66" charset="0"/>
              </a:rPr>
              <a:t>    giderek</a:t>
            </a:r>
          </a:p>
          <a:p>
            <a:pPr>
              <a:buNone/>
            </a:pPr>
            <a:r>
              <a:rPr lang="tr-TR" sz="4000" b="1" dirty="0" smtClean="0">
                <a:solidFill>
                  <a:srgbClr val="00B050"/>
                </a:solidFill>
              </a:rPr>
              <a:t>diş çürümelerini </a:t>
            </a:r>
          </a:p>
          <a:p>
            <a:pPr>
              <a:buNone/>
            </a:pPr>
            <a:r>
              <a:rPr lang="tr-TR" sz="4000" b="1" dirty="0" smtClean="0">
                <a:solidFill>
                  <a:srgbClr val="00B050"/>
                </a:solidFill>
              </a:rPr>
              <a:t>önleyebiliriz.</a:t>
            </a:r>
            <a:endParaRPr lang="tr-TR" dirty="0">
              <a:solidFill>
                <a:srgbClr val="00B050"/>
              </a:solidFill>
            </a:endParaRPr>
          </a:p>
        </p:txBody>
      </p:sp>
      <p:pic>
        <p:nvPicPr>
          <p:cNvPr id="6146" name="Picture 2" descr="C:\Users\XXX\Desktop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20970"/>
            <a:ext cx="2238405" cy="160489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14364"/>
            <a:ext cx="7239000" cy="928686"/>
          </a:xfrm>
        </p:spPr>
        <p:txBody>
          <a:bodyPr>
            <a:normAutofit fontScale="90000"/>
          </a:bodyPr>
          <a:lstStyle/>
          <a:p>
            <a:r>
              <a:rPr lang="tr-TR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Comic Sans MS"/>
              </a:rPr>
              <a:t>Dişler nasıl fırçalanmalıdır ?</a:t>
            </a:r>
            <a:r>
              <a:rPr lang="tr-TR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Comic Sans MS"/>
              </a:rPr>
              <a:t/>
            </a:r>
            <a:br>
              <a:rPr lang="tr-TR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Comic Sans MS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484784"/>
            <a:ext cx="8822214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altLang="tr-TR" b="1" dirty="0" smtClean="0"/>
              <a:t>   </a:t>
            </a:r>
            <a:r>
              <a:rPr lang="tr-TR" altLang="tr-TR" b="1" dirty="0"/>
              <a:t>S</a:t>
            </a:r>
            <a:r>
              <a:rPr lang="tr-TR" altLang="tr-TR" b="1" dirty="0" smtClean="0"/>
              <a:t>ırasıyla ön yüzeyler, iç yüzeyler ve son olarak da çiğneyici yüzeyler </a:t>
            </a:r>
            <a:r>
              <a:rPr lang="tr-TR" altLang="tr-TR" b="1" dirty="0" smtClean="0">
                <a:solidFill>
                  <a:srgbClr val="FF0000"/>
                </a:solidFill>
              </a:rPr>
              <a:t>YUVARLAK HAREKETLERLE </a:t>
            </a:r>
            <a:r>
              <a:rPr lang="tr-TR" altLang="tr-TR" b="1" dirty="0" smtClean="0"/>
              <a:t>fırçalanmalıdır.</a:t>
            </a:r>
          </a:p>
          <a:p>
            <a:pPr>
              <a:buNone/>
            </a:pPr>
            <a:r>
              <a:rPr lang="tr-TR" altLang="tr-TR" b="1" dirty="0"/>
              <a:t> </a:t>
            </a:r>
            <a:r>
              <a:rPr lang="tr-TR" altLang="tr-TR" b="1" dirty="0" smtClean="0"/>
              <a:t>  En arkadaki dişlerin arka yüzeyleri ve </a:t>
            </a:r>
            <a:r>
              <a:rPr lang="tr-TR" altLang="tr-TR" b="1" dirty="0" smtClean="0">
                <a:solidFill>
                  <a:srgbClr val="FF0000"/>
                </a:solidFill>
              </a:rPr>
              <a:t>dilin üstü </a:t>
            </a:r>
            <a:r>
              <a:rPr lang="tr-TR" altLang="tr-TR" b="1" dirty="0" smtClean="0"/>
              <a:t>de fırçalamaya dahil edilmelidir</a:t>
            </a:r>
            <a:r>
              <a:rPr lang="tr-TR" altLang="tr-TR" b="1" dirty="0" smtClean="0">
                <a:solidFill>
                  <a:srgbClr val="FF0000"/>
                </a:solidFill>
              </a:rPr>
              <a:t>!!!</a:t>
            </a:r>
          </a:p>
          <a:p>
            <a:pPr>
              <a:buNone/>
            </a:pPr>
            <a:r>
              <a:rPr lang="tr-TR" altLang="tr-TR" b="1" dirty="0" smtClean="0"/>
              <a:t>     </a:t>
            </a:r>
          </a:p>
          <a:p>
            <a:pPr>
              <a:buNone/>
            </a:pPr>
            <a:r>
              <a:rPr lang="tr-TR" altLang="tr-TR" b="1" dirty="0" smtClean="0"/>
              <a:t> </a:t>
            </a:r>
          </a:p>
          <a:p>
            <a:pPr>
              <a:buNone/>
            </a:pPr>
            <a:endParaRPr lang="tr-TR" altLang="tr-TR" b="1" dirty="0" smtClean="0"/>
          </a:p>
          <a:p>
            <a:pPr>
              <a:buNone/>
            </a:pPr>
            <a:endParaRPr lang="tr-TR" altLang="tr-TR" b="1" dirty="0" smtClean="0"/>
          </a:p>
          <a:p>
            <a:pPr>
              <a:buNone/>
            </a:pPr>
            <a:r>
              <a:rPr lang="tr-TR" altLang="tr-TR" b="1" dirty="0" smtClean="0"/>
              <a:t> </a:t>
            </a:r>
          </a:p>
          <a:p>
            <a:pPr>
              <a:buNone/>
            </a:pPr>
            <a:endParaRPr lang="tr-TR" altLang="tr-TR" b="1" dirty="0" smtClean="0"/>
          </a:p>
        </p:txBody>
      </p:sp>
      <p:pic>
        <p:nvPicPr>
          <p:cNvPr id="4" name="Picture 2" descr="picture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3009492"/>
            <a:ext cx="2095514" cy="1571636"/>
          </a:xfrm>
          <a:prstGeom prst="rect">
            <a:avLst/>
          </a:prstGeom>
          <a:noFill/>
        </p:spPr>
      </p:pic>
      <p:pic>
        <p:nvPicPr>
          <p:cNvPr id="5" name="Picture 2" descr="picture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81301" y="2991632"/>
            <a:ext cx="2119327" cy="1589496"/>
          </a:xfrm>
          <a:prstGeom prst="rect">
            <a:avLst/>
          </a:prstGeom>
          <a:noFill/>
        </p:spPr>
      </p:pic>
      <p:pic>
        <p:nvPicPr>
          <p:cNvPr id="6" name="Picture 2" descr="picture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00694" y="3009493"/>
            <a:ext cx="2214578" cy="1571635"/>
          </a:xfrm>
          <a:prstGeom prst="rect">
            <a:avLst/>
          </a:prstGeom>
          <a:noFill/>
        </p:spPr>
      </p:pic>
      <p:pic>
        <p:nvPicPr>
          <p:cNvPr id="7" name="Picture 2" descr="picture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881301" y="4797152"/>
            <a:ext cx="2268283" cy="1701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357166"/>
            <a:ext cx="7959828" cy="4846320"/>
          </a:xfrm>
        </p:spPr>
        <p:txBody>
          <a:bodyPr/>
          <a:lstStyle/>
          <a:p>
            <a:pPr algn="ctr"/>
            <a:endParaRPr lang="tr-TR" altLang="tr-TR" b="1" dirty="0" smtClean="0">
              <a:solidFill>
                <a:schemeClr val="bg1"/>
              </a:solidFill>
            </a:endParaRPr>
          </a:p>
          <a:p>
            <a:pPr algn="ctr"/>
            <a:endParaRPr lang="tr-TR" altLang="tr-TR" sz="24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tr-TR" altLang="tr-TR" sz="4800" b="1" i="1" dirty="0" smtClean="0">
                <a:solidFill>
                  <a:srgbClr val="002060"/>
                </a:solidFill>
              </a:rPr>
              <a:t> </a:t>
            </a:r>
            <a:r>
              <a:rPr lang="tr-TR" altLang="tr-TR" sz="4800" b="1" i="1" dirty="0" smtClean="0">
                <a:solidFill>
                  <a:srgbClr val="FF0000"/>
                </a:solidFill>
              </a:rPr>
              <a:t>Dişler fırçalanırken diş fırçanız kuru olmalıdır!!! </a:t>
            </a:r>
          </a:p>
          <a:p>
            <a:endParaRPr lang="tr-TR" dirty="0"/>
          </a:p>
        </p:txBody>
      </p:sp>
      <p:pic>
        <p:nvPicPr>
          <p:cNvPr id="4" name="Picture 8" descr="dis_firca_misvak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4" y="3143248"/>
            <a:ext cx="3441700" cy="2581275"/>
          </a:xfrm>
          <a:prstGeom prst="rect">
            <a:avLst/>
          </a:prstGeom>
          <a:noFill/>
        </p:spPr>
      </p:pic>
      <p:pic>
        <p:nvPicPr>
          <p:cNvPr id="5" name="Picture 5" descr="dis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214686"/>
            <a:ext cx="286164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D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42918"/>
            <a:ext cx="8003232" cy="5812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altLang="tr-TR" sz="3600" b="1" dirty="0" smtClean="0">
                <a:solidFill>
                  <a:schemeClr val="tx2"/>
                </a:solidFill>
                <a:latin typeface="Bauhaus 93" pitchFamily="82" charset="0"/>
              </a:rPr>
              <a:t>Diş macunu </a:t>
            </a:r>
            <a:r>
              <a:rPr lang="tr-TR" altLang="tr-TR" sz="3600" b="1" dirty="0" smtClean="0">
                <a:solidFill>
                  <a:srgbClr val="FF0000"/>
                </a:solidFill>
                <a:latin typeface="Bauhaus 93" pitchFamily="82" charset="0"/>
              </a:rPr>
              <a:t>leblebi tanesi büyüklüğünde</a:t>
            </a:r>
            <a:r>
              <a:rPr lang="tr-TR" altLang="tr-TR" sz="3600" b="1" dirty="0" smtClean="0">
                <a:solidFill>
                  <a:schemeClr val="tx2"/>
                </a:solidFill>
                <a:latin typeface="Bauhaus 93" pitchFamily="82" charset="0"/>
              </a:rPr>
              <a:t>, fırça kılları arasına yerleştirilmeli ve fırçalama süresince macunun dişle teması sağlanmalıdır. </a:t>
            </a:r>
          </a:p>
          <a:p>
            <a:pPr>
              <a:buNone/>
            </a:pPr>
            <a:r>
              <a:rPr lang="tr-TR" altLang="tr-TR" sz="3600" b="1" u="sng" dirty="0" smtClean="0">
                <a:solidFill>
                  <a:schemeClr val="bg2">
                    <a:lumMod val="75000"/>
                  </a:schemeClr>
                </a:solidFill>
                <a:latin typeface="Bauhaus 93" pitchFamily="82" charset="0"/>
              </a:rPr>
              <a:t>Diş macunu sadece fırçalamayı kolaylaştırıcı bir ajandır.</a:t>
            </a:r>
          </a:p>
          <a:p>
            <a:pPr>
              <a:buNone/>
            </a:pPr>
            <a:r>
              <a:rPr lang="tr-TR" altLang="tr-TR" sz="3600" b="1" u="sng" dirty="0" smtClean="0">
                <a:solidFill>
                  <a:srgbClr val="FF0000"/>
                </a:solidFill>
                <a:latin typeface="Bauhaus 93" pitchFamily="82" charset="0"/>
              </a:rPr>
              <a:t>Bulantı refleksi gibi nedenlerle diş macunu kullanamayan kişiler macunsuzda fırçalama yapabilir!!!</a:t>
            </a:r>
          </a:p>
          <a:p>
            <a:endParaRPr lang="tr-T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6729" y="193447"/>
            <a:ext cx="7772400" cy="1609344"/>
          </a:xfrm>
        </p:spPr>
        <p:txBody>
          <a:bodyPr>
            <a:normAutofit/>
          </a:bodyPr>
          <a:lstStyle/>
          <a:p>
            <a:r>
              <a:rPr lang="tr-TR" kern="10" spc="-44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DİŞ   FIRÇASININ    SEÇİMİ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74937" y="1607331"/>
            <a:ext cx="7239000" cy="5214974"/>
          </a:xfrm>
        </p:spPr>
        <p:txBody>
          <a:bodyPr/>
          <a:lstStyle/>
          <a:p>
            <a:pPr>
              <a:buNone/>
            </a:pPr>
            <a:r>
              <a:rPr lang="tr-TR" altLang="tr-TR" b="1" dirty="0" smtClean="0">
                <a:solidFill>
                  <a:srgbClr val="3AD3F2"/>
                </a:solidFill>
              </a:rPr>
              <a:t>   İyi bir diş fırçası ağzın tüm bölgelerine ulaşabilmelidir. </a:t>
            </a:r>
          </a:p>
          <a:p>
            <a:endParaRPr lang="tr-TR" altLang="tr-TR" b="1" dirty="0" smtClean="0">
              <a:solidFill>
                <a:srgbClr val="3AD3F2"/>
              </a:solidFill>
            </a:endParaRPr>
          </a:p>
          <a:p>
            <a:pPr>
              <a:buNone/>
            </a:pPr>
            <a:r>
              <a:rPr lang="tr-TR" altLang="tr-TR" b="1" dirty="0" smtClean="0">
                <a:solidFill>
                  <a:srgbClr val="3AD3F2"/>
                </a:solidFill>
              </a:rPr>
              <a:t>   Kişi tarafından </a:t>
            </a:r>
            <a:r>
              <a:rPr lang="tr-TR" altLang="tr-TR" b="1" dirty="0" smtClean="0">
                <a:solidFill>
                  <a:srgbClr val="FF0000"/>
                </a:solidFill>
              </a:rPr>
              <a:t>kullanım kolaylığı </a:t>
            </a:r>
            <a:r>
              <a:rPr lang="tr-TR" altLang="tr-TR" b="1" dirty="0" smtClean="0">
                <a:solidFill>
                  <a:srgbClr val="3AD3F2"/>
                </a:solidFill>
              </a:rPr>
              <a:t>ve </a:t>
            </a:r>
            <a:r>
              <a:rPr lang="tr-TR" altLang="tr-TR" b="1" dirty="0" smtClean="0">
                <a:solidFill>
                  <a:srgbClr val="FF0000"/>
                </a:solidFill>
              </a:rPr>
              <a:t>fonksiyonu</a:t>
            </a:r>
            <a:r>
              <a:rPr lang="tr-TR" altLang="tr-TR" b="1" dirty="0" smtClean="0">
                <a:solidFill>
                  <a:srgbClr val="3AD3F2"/>
                </a:solidFill>
              </a:rPr>
              <a:t>, fırça seçiminde önemli olan iki faktördür.</a:t>
            </a:r>
            <a:endParaRPr lang="tr-TR" dirty="0">
              <a:solidFill>
                <a:srgbClr val="3AD3F2"/>
              </a:solidFill>
            </a:endParaRPr>
          </a:p>
        </p:txBody>
      </p:sp>
      <p:pic>
        <p:nvPicPr>
          <p:cNvPr id="11267" name="Picture 3" descr="C:\Users\XXX\Desktop\in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00504"/>
            <a:ext cx="6154507" cy="2571768"/>
          </a:xfrm>
          <a:prstGeom prst="rect">
            <a:avLst/>
          </a:prstGeom>
          <a:noFill/>
        </p:spPr>
      </p:pic>
      <p:pic>
        <p:nvPicPr>
          <p:cNvPr id="4" name="Picture 7" descr="di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214818"/>
            <a:ext cx="30956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11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XXX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4364" y="0"/>
            <a:ext cx="4519636" cy="3385364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724433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Ağız</a:t>
            </a:r>
            <a:r>
              <a:rPr lang="en-US" b="1" dirty="0" smtClean="0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sindirim</a:t>
            </a:r>
            <a:r>
              <a:rPr lang="tr-TR" dirty="0" smtClean="0">
                <a:solidFill>
                  <a:srgbClr val="000000"/>
                </a:solidFill>
                <a:latin typeface="Comic Sans MS" pitchFamily="66" charset="0"/>
              </a:rPr>
              <a:t>in İLK başladığı yerdir.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tr-TR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Aynı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zamanda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konuşmaya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yardım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eder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36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Dişler</a:t>
            </a:r>
            <a:r>
              <a:rPr lang="tr-TR" dirty="0" smtClean="0">
                <a:solidFill>
                  <a:srgbClr val="000000"/>
                </a:solidFill>
                <a:latin typeface="Comic Sans MS" pitchFamily="66" charset="0"/>
              </a:rPr>
              <a:t> ise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besinlerin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parçalanması</a:t>
            </a:r>
            <a:r>
              <a:rPr lang="tr-TR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Comic Sans MS" pitchFamily="66" charset="0"/>
              </a:rPr>
              <a:t>ve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öğütülmesi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görevlerinin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yanı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sıra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konuşmada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Comic Sans MS" pitchFamily="66" charset="0"/>
              </a:rPr>
              <a:t> da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önemli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Comic Sans MS" pitchFamily="66" charset="0"/>
              </a:rPr>
              <a:t>göreve sahiptirler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Dişleri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eksilmiş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kişilerin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bazı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sesleri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çıkarabilmeleri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zorlaşır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çiğnemede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ve</a:t>
            </a:r>
            <a:r>
              <a:rPr lang="tr-TR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ısırmada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da </a:t>
            </a:r>
            <a:r>
              <a:rPr lang="tr-TR" dirty="0" smtClean="0">
                <a:solidFill>
                  <a:srgbClr val="000000"/>
                </a:solidFill>
                <a:latin typeface="Comic Sans MS" pitchFamily="66" charset="0"/>
              </a:rPr>
              <a:t>güçlük yaşarlar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. </a:t>
            </a:r>
            <a:endParaRPr lang="tr-T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disss%20image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32712" y="5373216"/>
            <a:ext cx="1371600" cy="914400"/>
          </a:xfrm>
          <a:noFill/>
        </p:spPr>
      </p:pic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683568" y="548680"/>
            <a:ext cx="7239000" cy="5572125"/>
          </a:xfrm>
        </p:spPr>
        <p:txBody>
          <a:bodyPr/>
          <a:lstStyle/>
          <a:p>
            <a:pPr algn="ctr"/>
            <a:r>
              <a:rPr lang="tr-TR" altLang="tr-TR" sz="3200" b="1" dirty="0" smtClean="0">
                <a:solidFill>
                  <a:srgbClr val="3AD3F2"/>
                </a:solidFill>
              </a:rPr>
              <a:t> Orta sertlikte kıl yapısına sahip </a:t>
            </a:r>
          </a:p>
          <a:p>
            <a:pPr algn="ctr"/>
            <a:r>
              <a:rPr lang="tr-TR" altLang="tr-TR" sz="3200" b="1" dirty="0" smtClean="0">
                <a:solidFill>
                  <a:srgbClr val="3AD3F2"/>
                </a:solidFill>
              </a:rPr>
              <a:t> Kıl uçları yuvarlatılmış fırçalar kullanılmalıdır.</a:t>
            </a:r>
          </a:p>
          <a:p>
            <a:pPr algn="ctr">
              <a:buNone/>
            </a:pPr>
            <a:endParaRPr lang="tr-TR" altLang="tr-TR" sz="3200" b="1" dirty="0" smtClean="0">
              <a:solidFill>
                <a:srgbClr val="3AD3F2"/>
              </a:solidFill>
            </a:endParaRPr>
          </a:p>
          <a:p>
            <a:pPr algn="ctr">
              <a:buNone/>
            </a:pPr>
            <a:endParaRPr lang="tr-TR" altLang="tr-TR" sz="3200" b="1" dirty="0" smtClean="0">
              <a:solidFill>
                <a:srgbClr val="3AD3F2"/>
              </a:solidFill>
            </a:endParaRPr>
          </a:p>
          <a:p>
            <a:pPr algn="ctr">
              <a:buNone/>
            </a:pPr>
            <a:endParaRPr lang="tr-TR" altLang="tr-TR" sz="3200" b="1" dirty="0" smtClean="0">
              <a:solidFill>
                <a:srgbClr val="3AD3F2"/>
              </a:solidFill>
            </a:endParaRPr>
          </a:p>
          <a:p>
            <a:pPr algn="ctr">
              <a:buNone/>
            </a:pPr>
            <a:endParaRPr lang="tr-TR" altLang="tr-TR" sz="3600" b="1" dirty="0" smtClean="0">
              <a:solidFill>
                <a:srgbClr val="3AD3F2"/>
              </a:solidFill>
            </a:endParaRPr>
          </a:p>
          <a:p>
            <a:pPr algn="ctr">
              <a:buNone/>
            </a:pPr>
            <a:r>
              <a:rPr lang="tr-TR" altLang="tr-TR" sz="3200" b="1" dirty="0" smtClean="0">
                <a:solidFill>
                  <a:srgbClr val="FF0000"/>
                </a:solidFill>
              </a:rPr>
              <a:t>En geç 3-4 ayda bir fırçamızı değiştirmeliyiz!!!</a:t>
            </a:r>
          </a:p>
          <a:p>
            <a:endParaRPr lang="tr-TR" dirty="0"/>
          </a:p>
        </p:txBody>
      </p:sp>
      <p:pic>
        <p:nvPicPr>
          <p:cNvPr id="12292" name="Picture 4" descr="C:\Users\XXX\Desktop\indir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5679" y="2276872"/>
            <a:ext cx="3620497" cy="198350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7239000" cy="624144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tr-TR" sz="5400" dirty="0" smtClean="0">
              <a:solidFill>
                <a:srgbClr val="046C04"/>
              </a:solidFill>
            </a:endParaRPr>
          </a:p>
          <a:p>
            <a:pPr algn="ctr">
              <a:buNone/>
            </a:pPr>
            <a:r>
              <a:rPr lang="tr-TR" sz="5400" b="1" dirty="0" smtClean="0">
                <a:solidFill>
                  <a:srgbClr val="046C04"/>
                </a:solidFill>
              </a:rPr>
              <a:t>En az 2 dakika</a:t>
            </a:r>
          </a:p>
          <a:p>
            <a:pPr algn="ctr">
              <a:buNone/>
            </a:pPr>
            <a:r>
              <a:rPr lang="tr-TR" sz="5400" b="1" dirty="0" smtClean="0">
                <a:solidFill>
                  <a:srgbClr val="046C04"/>
                </a:solidFill>
              </a:rPr>
              <a:t>Günde 2-3 kez</a:t>
            </a:r>
            <a:endParaRPr lang="tr-TR" sz="5400" b="1" dirty="0">
              <a:solidFill>
                <a:srgbClr val="046C04"/>
              </a:solidFill>
            </a:endParaRPr>
          </a:p>
        </p:txBody>
      </p:sp>
      <p:pic>
        <p:nvPicPr>
          <p:cNvPr id="1028" name="Picture 4" descr="C:\Users\XXX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071810"/>
            <a:ext cx="4714908" cy="3500456"/>
          </a:xfrm>
          <a:prstGeom prst="rect">
            <a:avLst/>
          </a:prstGeom>
          <a:noFill/>
        </p:spPr>
      </p:pic>
      <p:pic>
        <p:nvPicPr>
          <p:cNvPr id="7" name="Picture 6" descr="dis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14290"/>
            <a:ext cx="224790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188640"/>
            <a:ext cx="8712968" cy="5256584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tr-TR" altLang="tr-TR" sz="3800" b="1" dirty="0" smtClean="0"/>
              <a:t>Fırçalama işlemi bittikten sonra ağız 1-2 kez suyla çalkalanır. </a:t>
            </a:r>
          </a:p>
          <a:p>
            <a:pPr algn="ctr"/>
            <a:r>
              <a:rPr lang="tr-TR" altLang="tr-TR" sz="3800" b="1" dirty="0" smtClean="0">
                <a:solidFill>
                  <a:schemeClr val="tx2">
                    <a:lumMod val="25000"/>
                  </a:schemeClr>
                </a:solidFill>
              </a:rPr>
              <a:t>Tüm diş yüzeylerinin fırçalanması gerekir. </a:t>
            </a:r>
            <a:endParaRPr lang="tr-TR" altLang="tr-TR" sz="3800" b="1" dirty="0" smtClean="0">
              <a:solidFill>
                <a:srgbClr val="33CC33"/>
              </a:solidFill>
            </a:endParaRPr>
          </a:p>
          <a:p>
            <a:pPr algn="ctr"/>
            <a:r>
              <a:rPr lang="tr-TR" altLang="tr-TR" sz="3800" b="1" u="sng" dirty="0" smtClean="0"/>
              <a:t>Fırçalama sırasında aşırı kuvvet uygulanmamalıdır. </a:t>
            </a:r>
          </a:p>
          <a:p>
            <a:pPr algn="ctr">
              <a:lnSpc>
                <a:spcPct val="120000"/>
              </a:lnSpc>
            </a:pPr>
            <a:r>
              <a:rPr lang="tr-TR" altLang="tr-TR" sz="3800" b="1" dirty="0" smtClean="0">
                <a:solidFill>
                  <a:schemeClr val="tx2"/>
                </a:solidFill>
              </a:rPr>
              <a:t>Yemeklerden </a:t>
            </a:r>
            <a:r>
              <a:rPr lang="tr-TR" altLang="tr-TR" sz="3800" b="1" dirty="0" smtClean="0">
                <a:solidFill>
                  <a:srgbClr val="FF0000"/>
                </a:solidFill>
              </a:rPr>
              <a:t>yarım saat sonra </a:t>
            </a:r>
            <a:r>
              <a:rPr lang="tr-TR" altLang="tr-TR" sz="3800" b="1" dirty="0" smtClean="0">
                <a:solidFill>
                  <a:schemeClr val="tx2"/>
                </a:solidFill>
              </a:rPr>
              <a:t>ve akşam uyumadan </a:t>
            </a:r>
            <a:r>
              <a:rPr lang="tr-TR" altLang="tr-TR" sz="3800" b="1" dirty="0" smtClean="0">
                <a:solidFill>
                  <a:srgbClr val="FF0000"/>
                </a:solidFill>
              </a:rPr>
              <a:t>ÖNCE</a:t>
            </a:r>
            <a:r>
              <a:rPr lang="tr-TR" altLang="tr-TR" sz="3800" b="1" dirty="0" smtClean="0">
                <a:solidFill>
                  <a:schemeClr val="tx2"/>
                </a:solidFill>
              </a:rPr>
              <a:t> dişlerin fırçalanması diş çürüğü oluşumunun önlenmesinde önemli bir adımdır!!!</a:t>
            </a:r>
            <a:endParaRPr lang="tr-TR" altLang="tr-TR" sz="3800" u="sng" dirty="0" smtClean="0">
              <a:solidFill>
                <a:srgbClr val="FFCC00"/>
              </a:solidFill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5013176"/>
            <a:ext cx="2771775" cy="164782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kern="10" spc="-44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D İ Ş   M A C U N U N U N   S E Ç İ M İ</a:t>
            </a:r>
            <a:r>
              <a:rPr lang="tr-TR" sz="3600" dirty="0"/>
              <a:t/>
            </a:r>
            <a:br>
              <a:rPr lang="tr-TR" sz="3600" dirty="0"/>
            </a:b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1114" y="1628800"/>
            <a:ext cx="7772400" cy="4050792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Comic Sans MS" panose="030F0702030302020204" pitchFamily="66" charset="0"/>
              </a:rPr>
              <a:t>6</a:t>
            </a:r>
            <a:r>
              <a:rPr lang="tr-TR" sz="2400" dirty="0">
                <a:latin typeface="Comic Sans MS" panose="030F0702030302020204" pitchFamily="66" charset="0"/>
              </a:rPr>
              <a:t> yaşından büyükler için 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florlu </a:t>
            </a:r>
            <a:r>
              <a:rPr lang="tr-TR" sz="2400" dirty="0">
                <a:latin typeface="Comic Sans MS" panose="030F0702030302020204" pitchFamily="66" charset="0"/>
              </a:rPr>
              <a:t>diş macunları.</a:t>
            </a:r>
          </a:p>
          <a:p>
            <a:r>
              <a:rPr lang="tr-TR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Tadını </a:t>
            </a:r>
            <a:r>
              <a:rPr lang="tr-TR" sz="2400" dirty="0">
                <a:solidFill>
                  <a:srgbClr val="FF0066"/>
                </a:solidFill>
                <a:latin typeface="Comic Sans MS" panose="030F0702030302020204" pitchFamily="66" charset="0"/>
              </a:rPr>
              <a:t>sevdiğiniz herhangi bir macun olabilir</a:t>
            </a:r>
            <a:r>
              <a:rPr lang="tr-TR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!!!</a:t>
            </a:r>
            <a:endParaRPr lang="tr-TR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780928"/>
            <a:ext cx="3028950" cy="15144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6282" y="4005064"/>
            <a:ext cx="1777865" cy="180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076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ext Box 4"/>
          <p:cNvSpPr txBox="1">
            <a:spLocks noChangeArrowheads="1"/>
          </p:cNvSpPr>
          <p:nvPr/>
        </p:nvSpPr>
        <p:spPr bwMode="auto">
          <a:xfrm>
            <a:off x="1259632" y="1844824"/>
            <a:ext cx="72008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altLang="zh-CN" sz="5400" b="1" dirty="0" err="1" smtClean="0">
                <a:latin typeface="Comic Sans MS" charset="0"/>
                <a:ea typeface="SimSun" charset="0"/>
                <a:cs typeface="SimSun" charset="0"/>
              </a:rPr>
              <a:t>Fluorid</a:t>
            </a:r>
            <a:r>
              <a:rPr lang="en-GB" altLang="zh-CN" sz="5400" b="1" dirty="0" smtClean="0">
                <a:latin typeface="Comic Sans MS" charset="0"/>
                <a:ea typeface="SimSun" charset="0"/>
                <a:cs typeface="SimSun" charset="0"/>
              </a:rPr>
              <a:t>, </a:t>
            </a:r>
            <a:r>
              <a:rPr lang="en-GB" altLang="zh-CN" sz="5400" b="1" dirty="0" err="1" smtClean="0">
                <a:latin typeface="Comic Sans MS" charset="0"/>
                <a:ea typeface="SimSun" charset="0"/>
                <a:cs typeface="SimSun" charset="0"/>
              </a:rPr>
              <a:t>Flor</a:t>
            </a:r>
            <a:r>
              <a:rPr lang="en-GB" altLang="zh-CN" sz="5400" b="1" dirty="0" smtClean="0">
                <a:latin typeface="Comic Sans MS" charset="0"/>
                <a:ea typeface="SimSun" charset="0"/>
                <a:cs typeface="SimSun" charset="0"/>
              </a:rPr>
              <a:t>,</a:t>
            </a:r>
            <a:r>
              <a:rPr lang="en-GB" altLang="zh-CN" sz="5400" b="1" dirty="0">
                <a:latin typeface="Comic Sans MS" charset="0"/>
                <a:ea typeface="SimSun" charset="0"/>
                <a:cs typeface="SimSun" charset="0"/>
              </a:rPr>
              <a:t> </a:t>
            </a:r>
            <a:r>
              <a:rPr lang="en-GB" altLang="zh-CN" sz="5400" b="1" dirty="0" err="1" smtClean="0">
                <a:latin typeface="Comic Sans MS" charset="0"/>
                <a:ea typeface="SimSun" charset="0"/>
                <a:cs typeface="SimSun" charset="0"/>
              </a:rPr>
              <a:t>Florür</a:t>
            </a:r>
            <a:r>
              <a:rPr lang="en-GB" altLang="zh-CN" sz="5400" b="1" dirty="0" smtClean="0">
                <a:latin typeface="Comic Sans MS" charset="0"/>
                <a:ea typeface="SimSun" charset="0"/>
                <a:cs typeface="SimSun" charset="0"/>
              </a:rPr>
              <a:t> </a:t>
            </a:r>
          </a:p>
          <a:p>
            <a:pPr eaLnBrk="1" hangingPunct="1"/>
            <a:endParaRPr lang="en-GB" altLang="zh-CN" sz="5400" b="1" dirty="0">
              <a:latin typeface="Comic Sans MS" charset="0"/>
              <a:ea typeface="SimSun" charset="0"/>
              <a:cs typeface="SimSun" charset="0"/>
            </a:endParaRPr>
          </a:p>
          <a:p>
            <a:pPr algn="ctr" eaLnBrk="1" hangingPunct="1"/>
            <a:r>
              <a:rPr lang="en-GB" altLang="zh-CN" sz="5400" b="1" dirty="0" err="1" smtClean="0">
                <a:latin typeface="Comic Sans MS" charset="0"/>
                <a:ea typeface="SimSun" charset="0"/>
                <a:cs typeface="SimSun" charset="0"/>
              </a:rPr>
              <a:t>Nedir</a:t>
            </a:r>
            <a:r>
              <a:rPr lang="en-GB" altLang="zh-CN" sz="5400" b="1" dirty="0" smtClean="0">
                <a:latin typeface="Comic Sans MS" charset="0"/>
                <a:ea typeface="SimSun" charset="0"/>
                <a:cs typeface="SimSun" charset="0"/>
              </a:rPr>
              <a:t>?</a:t>
            </a:r>
            <a:endParaRPr lang="tr-TR" altLang="zh-CN" sz="5400" b="1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95218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2 İçerik Yer Tutucusu"/>
          <p:cNvSpPr>
            <a:spLocks noGrp="1"/>
          </p:cNvSpPr>
          <p:nvPr>
            <p:ph idx="1"/>
          </p:nvPr>
        </p:nvSpPr>
        <p:spPr>
          <a:xfrm>
            <a:off x="685800" y="2121408"/>
            <a:ext cx="8278688" cy="405079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altLang="tr-TR" sz="2400" dirty="0" smtClean="0">
                <a:latin typeface="Comic Sans MS" panose="030F0702030302020204" pitchFamily="66" charset="0"/>
              </a:rPr>
              <a:t>	</a:t>
            </a:r>
            <a:r>
              <a:rPr lang="tr-TR" alt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Flor doğada;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altLang="tr-TR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tr-TR" alt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bitkilerde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tr-TR" alt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suda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tr-TR" alt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atmosferde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tr-TR" alt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toprakta 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tr-TR" alt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vücudumuzda çeşitli dokularda bulunan bir elementtir.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4800" b="1" dirty="0" smtClean="0">
                <a:solidFill>
                  <a:schemeClr val="tx1"/>
                </a:solidFill>
                <a:latin typeface="Comic Sans MS" pitchFamily="66" charset="0"/>
              </a:rPr>
              <a:t>Flor</a:t>
            </a:r>
            <a:endParaRPr lang="en-US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643000"/>
            <a:ext cx="3076575" cy="14859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7347156" y="3902113"/>
            <a:ext cx="792088" cy="2160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1034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r-TR">
              <a:solidFill>
                <a:schemeClr val="tx2">
                  <a:satMod val="200000"/>
                </a:schemeClr>
              </a:solidFill>
              <a:ea typeface="+mj-ea"/>
            </a:endParaRPr>
          </a:p>
        </p:txBody>
      </p:sp>
      <p:sp>
        <p:nvSpPr>
          <p:cNvPr id="1126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163" indent="-382588" eaLnBrk="1" hangingPunct="1">
              <a:lnSpc>
                <a:spcPct val="200000"/>
              </a:lnSpc>
              <a:spcAft>
                <a:spcPct val="0"/>
              </a:spcAft>
              <a:buFont typeface="Wingdings" pitchFamily="2" charset="2"/>
              <a:buChar char=""/>
            </a:pPr>
            <a:r>
              <a:rPr lang="tr-TR" altLang="tr-TR" sz="2400" dirty="0" smtClean="0">
                <a:latin typeface="Comic Sans MS" panose="030F0702030302020204" pitchFamily="66" charset="0"/>
                <a:cs typeface="Arial" pitchFamily="34" charset="0"/>
              </a:rPr>
              <a:t>Flor, vücutta en çok </a:t>
            </a:r>
            <a:r>
              <a:rPr lang="tr-TR" altLang="tr-TR" sz="24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kemik </a:t>
            </a:r>
            <a:r>
              <a:rPr lang="tr-TR" altLang="tr-TR" sz="2400" dirty="0" smtClean="0">
                <a:latin typeface="Comic Sans MS" panose="030F0702030302020204" pitchFamily="66" charset="0"/>
                <a:cs typeface="Arial" pitchFamily="34" charset="0"/>
              </a:rPr>
              <a:t>ve</a:t>
            </a:r>
            <a:r>
              <a:rPr lang="tr-TR" altLang="tr-TR" sz="24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 diş </a:t>
            </a:r>
            <a:r>
              <a:rPr lang="tr-TR" altLang="tr-TR" sz="2400" dirty="0" smtClean="0">
                <a:latin typeface="Comic Sans MS" panose="030F0702030302020204" pitchFamily="66" charset="0"/>
                <a:cs typeface="Arial" pitchFamily="34" charset="0"/>
              </a:rPr>
              <a:t>gibi</a:t>
            </a:r>
            <a:r>
              <a:rPr lang="tr-TR" altLang="tr-TR" sz="24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tr-TR" altLang="tr-TR" sz="2400" dirty="0" smtClean="0">
                <a:latin typeface="Comic Sans MS" panose="030F0702030302020204" pitchFamily="66" charset="0"/>
                <a:cs typeface="Arial" pitchFamily="34" charset="0"/>
              </a:rPr>
              <a:t/>
            </a:r>
            <a:br>
              <a:rPr lang="tr-TR" altLang="tr-TR" sz="2400" dirty="0" smtClean="0">
                <a:latin typeface="Comic Sans MS" panose="030F0702030302020204" pitchFamily="66" charset="0"/>
                <a:cs typeface="Arial" pitchFamily="34" charset="0"/>
              </a:rPr>
            </a:br>
            <a:r>
              <a:rPr lang="tr-TR" altLang="tr-TR" sz="2400" dirty="0" smtClean="0">
                <a:latin typeface="Comic Sans MS" panose="030F0702030302020204" pitchFamily="66" charset="0"/>
                <a:cs typeface="Arial" pitchFamily="34" charset="0"/>
              </a:rPr>
              <a:t>sert dokularda birikmektedir. </a:t>
            </a:r>
          </a:p>
          <a:p>
            <a:pPr marL="411163" indent="-382588" eaLnBrk="1" hangingPunct="1">
              <a:lnSpc>
                <a:spcPct val="200000"/>
              </a:lnSpc>
              <a:spcAft>
                <a:spcPct val="0"/>
              </a:spcAft>
              <a:buFont typeface="Wingdings" pitchFamily="2" charset="2"/>
              <a:buChar char=""/>
            </a:pPr>
            <a:endParaRPr lang="tr-TR" altLang="tr-T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4808" y="3027616"/>
            <a:ext cx="2541252" cy="277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70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altLang="zh-CN" sz="4800" dirty="0" smtClean="0">
                <a:latin typeface="Comic Sans MS" charset="0"/>
                <a:ea typeface="SimSun" charset="0"/>
                <a:cs typeface="SimSun" charset="0"/>
              </a:rPr>
              <a:t>Flor</a:t>
            </a:r>
            <a:r>
              <a:rPr lang="tr-TR" altLang="zh-CN" sz="4800" dirty="0" smtClean="0">
                <a:latin typeface="Comic Sans MS" charset="0"/>
                <a:ea typeface="SimSun" charset="0"/>
                <a:cs typeface="SimSun" charset="0"/>
              </a:rPr>
              <a:t>, diş </a:t>
            </a:r>
            <a:r>
              <a:rPr lang="en-GB" altLang="zh-CN" sz="4800" dirty="0" err="1" smtClean="0">
                <a:latin typeface="Constantia" charset="0"/>
                <a:ea typeface="SimSun" charset="0"/>
                <a:cs typeface="SimSun" charset="0"/>
              </a:rPr>
              <a:t>çürüklerin</a:t>
            </a:r>
            <a:r>
              <a:rPr lang="tr-TR" altLang="zh-CN" sz="4800" dirty="0" smtClean="0">
                <a:latin typeface="Constantia" charset="0"/>
                <a:ea typeface="SimSun" charset="0"/>
                <a:cs typeface="SimSun" charset="0"/>
              </a:rPr>
              <a:t>in</a:t>
            </a:r>
            <a:r>
              <a:rPr lang="en-GB" altLang="zh-CN" sz="4800" dirty="0" smtClean="0">
                <a:latin typeface="Constantia" charset="0"/>
                <a:ea typeface="SimSun" charset="0"/>
                <a:cs typeface="SimSun" charset="0"/>
              </a:rPr>
              <a:t> </a:t>
            </a:r>
            <a:r>
              <a:rPr lang="en-GB" altLang="zh-CN" sz="4800" dirty="0" err="1">
                <a:latin typeface="Constantia" charset="0"/>
                <a:ea typeface="SimSun" charset="0"/>
                <a:cs typeface="SimSun" charset="0"/>
              </a:rPr>
              <a:t>önlenmesinde</a:t>
            </a:r>
            <a:r>
              <a:rPr lang="en-GB" altLang="zh-CN" sz="4800" dirty="0">
                <a:latin typeface="Constantia" charset="0"/>
                <a:ea typeface="SimSun" charset="0"/>
                <a:cs typeface="SimSun" charset="0"/>
              </a:rPr>
              <a:t> en </a:t>
            </a:r>
            <a:r>
              <a:rPr lang="en-GB" altLang="zh-CN" sz="4800" dirty="0" err="1" smtClean="0">
                <a:latin typeface="Constantia" charset="0"/>
                <a:ea typeface="SimSun" charset="0"/>
                <a:cs typeface="SimSun" charset="0"/>
              </a:rPr>
              <a:t>etkili</a:t>
            </a:r>
            <a:r>
              <a:rPr lang="en-GB" altLang="zh-CN" sz="4800" dirty="0" smtClean="0">
                <a:latin typeface="Constantia" charset="0"/>
                <a:ea typeface="SimSun" charset="0"/>
                <a:cs typeface="SimSun" charset="0"/>
              </a:rPr>
              <a:t> </a:t>
            </a:r>
            <a:r>
              <a:rPr lang="en-GB" altLang="zh-CN" sz="4800" dirty="0" err="1" smtClean="0">
                <a:latin typeface="Constantia" charset="0"/>
                <a:ea typeface="SimSun" charset="0"/>
                <a:cs typeface="SimSun" charset="0"/>
              </a:rPr>
              <a:t>ve</a:t>
            </a:r>
            <a:r>
              <a:rPr lang="en-GB" altLang="zh-CN" sz="4800" dirty="0" smtClean="0">
                <a:latin typeface="Constantia" charset="0"/>
                <a:ea typeface="SimSun" charset="0"/>
                <a:cs typeface="SimSun" charset="0"/>
              </a:rPr>
              <a:t> </a:t>
            </a:r>
          </a:p>
          <a:p>
            <a:pPr algn="ctr" eaLnBrk="1" hangingPunct="1"/>
            <a:r>
              <a:rPr lang="en-GB" altLang="zh-CN" sz="4800" dirty="0" smtClean="0">
                <a:latin typeface="Comic Sans MS" charset="0"/>
                <a:ea typeface="SimSun" charset="0"/>
                <a:cs typeface="SimSun" charset="0"/>
              </a:rPr>
              <a:t>en </a:t>
            </a:r>
            <a:r>
              <a:rPr lang="en-GB" altLang="zh-CN" sz="4800" dirty="0" err="1" smtClean="0">
                <a:latin typeface="Comic Sans MS" charset="0"/>
                <a:ea typeface="SimSun" charset="0"/>
                <a:cs typeface="SimSun" charset="0"/>
              </a:rPr>
              <a:t>önemli</a:t>
            </a:r>
            <a:endParaRPr lang="tr-TR" altLang="zh-CN" sz="4800" dirty="0">
              <a:latin typeface="Constantia" charset="0"/>
              <a:ea typeface="SimSun" charset="0"/>
              <a:cs typeface="SimSun" charset="0"/>
            </a:endParaRPr>
          </a:p>
          <a:p>
            <a:pPr algn="ctr" eaLnBrk="1" hangingPunct="1"/>
            <a:r>
              <a:rPr lang="en-GB" altLang="zh-CN" sz="4800" dirty="0" err="1" smtClean="0">
                <a:latin typeface="Comic Sans MS" charset="0"/>
                <a:ea typeface="SimSun" charset="0"/>
                <a:cs typeface="SimSun" charset="0"/>
              </a:rPr>
              <a:t>ajan</a:t>
            </a:r>
            <a:r>
              <a:rPr lang="tr-TR" altLang="zh-CN" sz="4800" dirty="0" err="1" smtClean="0">
                <a:latin typeface="Comic Sans MS" charset="0"/>
                <a:ea typeface="SimSun" charset="0"/>
                <a:cs typeface="SimSun" charset="0"/>
              </a:rPr>
              <a:t>lardan</a:t>
            </a:r>
            <a:r>
              <a:rPr lang="en-GB" altLang="zh-CN" sz="4800" dirty="0" smtClean="0">
                <a:latin typeface="Comic Sans MS" charset="0"/>
                <a:ea typeface="SimSun" charset="0"/>
                <a:cs typeface="SimSun" charset="0"/>
              </a:rPr>
              <a:t>dır. </a:t>
            </a:r>
            <a:endParaRPr lang="tr-TR" altLang="zh-CN" sz="4800" dirty="0" smtClean="0">
              <a:latin typeface="Comic Sans MS" charset="0"/>
            </a:endParaRPr>
          </a:p>
          <a:p>
            <a:pPr algn="ctr" eaLnBrk="1" hangingPunct="1"/>
            <a:endParaRPr lang="tr-TR" altLang="zh-CN" sz="4000" dirty="0">
              <a:latin typeface="Comic Sans MS" charset="0"/>
            </a:endParaRPr>
          </a:p>
          <a:p>
            <a:pPr algn="ctr" eaLnBrk="1" hangingPunct="1"/>
            <a:endParaRPr lang="tr-TR" altLang="zh-CN" dirty="0">
              <a:latin typeface="Comic Sans MS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331292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637526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4800" b="1" dirty="0" smtClean="0">
                <a:solidFill>
                  <a:schemeClr val="tx1"/>
                </a:solidFill>
                <a:latin typeface="Comic Sans MS" pitchFamily="66" charset="0"/>
              </a:rPr>
              <a:t>Flor</a:t>
            </a:r>
            <a:endParaRPr lang="en-US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556792"/>
            <a:ext cx="8640960" cy="4530725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Dişin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yapısını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güçlendirir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Asit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ataklarına karşı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minenin direncini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art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ırır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Başlangıç çürüklerinin  tekrar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mineralize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olmasını sağlar.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Mikroorganizmalarla etkileşerek zararlarını azaltır </a:t>
            </a:r>
          </a:p>
          <a:p>
            <a:pPr lvl="1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Char char="Ø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058206" y="5105400"/>
            <a:ext cx="1803400" cy="17526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xmlns="" val="388245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30727" y="472048"/>
            <a:ext cx="7696200" cy="1463040"/>
          </a:xfrm>
        </p:spPr>
        <p:txBody>
          <a:bodyPr anchor="ctr">
            <a:noAutofit/>
          </a:bodyPr>
          <a:lstStyle/>
          <a:p>
            <a:r>
              <a:rPr lang="tr-TR" sz="3600" dirty="0" smtClean="0">
                <a:latin typeface="Aharoni" pitchFamily="2" charset="-79"/>
                <a:cs typeface="Aharoni" pitchFamily="2" charset="-79"/>
              </a:rPr>
              <a:t>Çürüğü önleyebilmek için;</a:t>
            </a:r>
            <a:endParaRPr lang="tr-TR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2121408"/>
            <a:ext cx="8062664" cy="4050792"/>
          </a:xfrm>
        </p:spPr>
        <p:txBody>
          <a:bodyPr>
            <a:normAutofit/>
          </a:bodyPr>
          <a:lstStyle/>
          <a:p>
            <a:endParaRPr lang="tr-TR" sz="2400" b="1" i="1" dirty="0" smtClean="0">
              <a:latin typeface="+mj-lt"/>
            </a:endParaRPr>
          </a:p>
          <a:p>
            <a:r>
              <a:rPr lang="tr-TR" sz="2400" b="1" i="1" dirty="0" smtClean="0">
                <a:latin typeface="+mj-lt"/>
              </a:rPr>
              <a:t>T</a:t>
            </a:r>
            <a:r>
              <a:rPr lang="en-US" sz="2400" b="1" i="1" dirty="0" err="1" smtClean="0">
                <a:latin typeface="+mj-lt"/>
              </a:rPr>
              <a:t>atlı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ve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şekerli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yiyecekler</a:t>
            </a:r>
            <a:r>
              <a:rPr lang="tr-TR" sz="2400" b="1" i="1" dirty="0" smtClean="0">
                <a:latin typeface="+mj-lt"/>
              </a:rPr>
              <a:t>İN </a:t>
            </a:r>
            <a:r>
              <a:rPr lang="tr-TR" sz="2400" b="1" i="1" dirty="0" smtClean="0">
                <a:solidFill>
                  <a:srgbClr val="FF0000"/>
                </a:solidFill>
                <a:latin typeface="+mj-lt"/>
              </a:rPr>
              <a:t>TÜKETİM SIKLIĞI </a:t>
            </a:r>
            <a:r>
              <a:rPr lang="en-US" sz="2400" b="1" i="1" dirty="0" err="1" smtClean="0">
                <a:latin typeface="+mj-lt"/>
              </a:rPr>
              <a:t>olabildiğince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tr-TR" sz="2400" b="1" i="1" dirty="0" smtClean="0">
                <a:latin typeface="+mj-lt"/>
              </a:rPr>
              <a:t>azaltıl</a:t>
            </a:r>
            <a:r>
              <a:rPr lang="en-US" sz="2400" b="1" i="1" dirty="0" smtClean="0">
                <a:latin typeface="+mj-lt"/>
              </a:rPr>
              <a:t>ma</a:t>
            </a:r>
            <a:r>
              <a:rPr lang="tr-TR" sz="2400" b="1" i="1" dirty="0" err="1" smtClean="0">
                <a:latin typeface="+mj-lt"/>
              </a:rPr>
              <a:t>lı</a:t>
            </a:r>
            <a:r>
              <a:rPr lang="tr-TR" sz="2400" b="1" i="1" dirty="0" smtClean="0">
                <a:latin typeface="+mj-lt"/>
              </a:rPr>
              <a:t>, </a:t>
            </a:r>
            <a:r>
              <a:rPr lang="en-US" sz="2400" b="1" i="1" dirty="0" err="1" smtClean="0">
                <a:latin typeface="+mj-lt"/>
              </a:rPr>
              <a:t>bunlar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yendiğinde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mutlaka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dişler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fırçalanm</a:t>
            </a:r>
            <a:r>
              <a:rPr lang="tr-TR" sz="2400" b="1" i="1" dirty="0" smtClean="0">
                <a:latin typeface="+mj-lt"/>
              </a:rPr>
              <a:t>alıdır!!!</a:t>
            </a:r>
          </a:p>
          <a:p>
            <a:r>
              <a:rPr lang="tr-TR" sz="2400" b="1" i="1" dirty="0" smtClean="0">
                <a:latin typeface="+mj-lt"/>
              </a:rPr>
              <a:t>Fındık, ceviz vb. kabuklu yiyecekler dişlerle kırılmamalı</a:t>
            </a:r>
            <a:r>
              <a:rPr lang="tr-TR" sz="2400" b="1" i="1" dirty="0" smtClean="0">
                <a:solidFill>
                  <a:srgbClr val="000000"/>
                </a:solidFill>
                <a:latin typeface="+mj-lt"/>
              </a:rPr>
              <a:t>dır!!!</a:t>
            </a:r>
            <a:r>
              <a:rPr lang="tr-TR" b="1" i="1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tr-TR" b="1" i="1" dirty="0" smtClean="0">
                <a:solidFill>
                  <a:srgbClr val="000000"/>
                </a:solidFill>
                <a:latin typeface="+mj-lt"/>
              </a:rPr>
            </a:br>
            <a:r>
              <a:rPr lang="tr-TR" sz="2800" i="1" dirty="0" smtClean="0">
                <a:solidFill>
                  <a:srgbClr val="F0F604"/>
                </a:solidFill>
                <a:latin typeface="+mj-lt"/>
              </a:rPr>
              <a:t/>
            </a:r>
            <a:br>
              <a:rPr lang="tr-TR" sz="2800" i="1" dirty="0" smtClean="0">
                <a:solidFill>
                  <a:srgbClr val="F0F604"/>
                </a:solidFill>
                <a:latin typeface="+mj-lt"/>
              </a:rPr>
            </a:br>
            <a:r>
              <a:rPr lang="tr-TR" sz="2800" i="1" dirty="0" smtClean="0">
                <a:solidFill>
                  <a:srgbClr val="F0F604"/>
                </a:solidFill>
                <a:latin typeface="+mj-lt"/>
              </a:rPr>
              <a:t>               </a:t>
            </a:r>
            <a:endParaRPr lang="tr-TR" i="1" dirty="0">
              <a:latin typeface="+mj-lt"/>
            </a:endParaRPr>
          </a:p>
        </p:txBody>
      </p:sp>
      <p:pic>
        <p:nvPicPr>
          <p:cNvPr id="4" name="Picture 3" descr="C:\Users\XXX\Desktop\images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5551">
            <a:off x="7284070" y="441498"/>
            <a:ext cx="1704160" cy="1704160"/>
          </a:xfrm>
          <a:prstGeom prst="rect">
            <a:avLst/>
          </a:prstGeom>
          <a:noFill/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3470" y="4562475"/>
            <a:ext cx="2838450" cy="1609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736970" cy="655272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636" y="1453088"/>
            <a:ext cx="4058369" cy="5002643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716016" y="2132856"/>
            <a:ext cx="41044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Comic Sans MS" panose="030F0702030302020204" pitchFamily="66" charset="0"/>
              </a:rPr>
              <a:t>Dişin 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kuron</a:t>
            </a:r>
            <a:r>
              <a:rPr lang="tr-TR" sz="2400" dirty="0" smtClean="0">
                <a:latin typeface="Comic Sans MS" panose="030F0702030302020204" pitchFamily="66" charset="0"/>
              </a:rPr>
              <a:t> diye adlandırdığımız ağız içinde görünen  kısmı 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mine dokusu </a:t>
            </a:r>
            <a:r>
              <a:rPr lang="tr-TR" sz="2400" dirty="0" smtClean="0">
                <a:latin typeface="Comic Sans MS" panose="030F0702030302020204" pitchFamily="66" charset="0"/>
              </a:rPr>
              <a:t>ile örtülü iken dişin 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kök yüzeyi </a:t>
            </a:r>
            <a:r>
              <a:rPr lang="tr-TR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sement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dokusu </a:t>
            </a:r>
            <a:r>
              <a:rPr lang="tr-TR" sz="2400" dirty="0" smtClean="0">
                <a:latin typeface="Comic Sans MS" panose="030F0702030302020204" pitchFamily="66" charset="0"/>
              </a:rPr>
              <a:t>ile örtülüdür.</a:t>
            </a:r>
          </a:p>
          <a:p>
            <a:pPr algn="ctr"/>
            <a:endParaRPr lang="tr-TR" sz="2400" dirty="0" smtClean="0">
              <a:latin typeface="Comic Sans MS" panose="030F0702030302020204" pitchFamily="66" charset="0"/>
            </a:endParaRPr>
          </a:p>
          <a:p>
            <a:pPr algn="ctr"/>
            <a:r>
              <a:rPr lang="tr-TR" sz="2800" dirty="0" smtClean="0">
                <a:latin typeface="Comic Sans MS" panose="030F0702030302020204" pitchFamily="66" charset="0"/>
              </a:rPr>
              <a:t>Mine&gt; </a:t>
            </a:r>
            <a:r>
              <a:rPr lang="tr-TR" sz="2800" dirty="0" err="1" smtClean="0">
                <a:latin typeface="Comic Sans MS" panose="030F0702030302020204" pitchFamily="66" charset="0"/>
              </a:rPr>
              <a:t>Dentin</a:t>
            </a:r>
            <a:r>
              <a:rPr lang="tr-TR" sz="2800" dirty="0" smtClean="0">
                <a:latin typeface="Comic Sans MS" panose="030F0702030302020204" pitchFamily="66" charset="0"/>
              </a:rPr>
              <a:t>&gt;</a:t>
            </a:r>
            <a:r>
              <a:rPr lang="tr-TR" sz="2800" dirty="0" err="1" smtClean="0">
                <a:latin typeface="Comic Sans MS" panose="030F0702030302020204" pitchFamily="66" charset="0"/>
              </a:rPr>
              <a:t>Sement</a:t>
            </a:r>
            <a:endParaRPr lang="tr-T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59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059832" y="1772816"/>
            <a:ext cx="5256584" cy="211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LANEY" panose="02000000000000000000" pitchFamily="2" charset="0"/>
              </a:rPr>
              <a:t>2 2 2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DELANEY" panose="02000000000000000000" pitchFamily="2" charset="0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5307774" y="4179206"/>
            <a:ext cx="1872208" cy="1038133"/>
          </a:xfrm>
          <a:prstGeom prst="roundRect">
            <a:avLst>
              <a:gd name="adj" fmla="val 2674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Yılda </a:t>
            </a:r>
            <a:r>
              <a:rPr lang="tr-TR" b="1" dirty="0" smtClean="0">
                <a:solidFill>
                  <a:schemeClr val="tx1"/>
                </a:solidFill>
              </a:rPr>
              <a:t>2</a:t>
            </a:r>
            <a:r>
              <a:rPr lang="tr-TR" dirty="0" smtClean="0">
                <a:solidFill>
                  <a:schemeClr val="tx1"/>
                </a:solidFill>
              </a:rPr>
              <a:t> defa </a:t>
            </a:r>
            <a:r>
              <a:rPr lang="tr-TR" dirty="0" err="1" smtClean="0">
                <a:solidFill>
                  <a:schemeClr val="tx1"/>
                </a:solidFill>
              </a:rPr>
              <a:t>dişhekimi</a:t>
            </a:r>
            <a:r>
              <a:rPr lang="tr-TR" dirty="0" smtClean="0">
                <a:solidFill>
                  <a:schemeClr val="tx1"/>
                </a:solidFill>
              </a:rPr>
              <a:t> ziyareti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310883" y="4191067"/>
            <a:ext cx="1944216" cy="1038133"/>
          </a:xfrm>
          <a:prstGeom prst="roundRect">
            <a:avLst>
              <a:gd name="adj" fmla="val 2674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Günde </a:t>
            </a:r>
            <a:r>
              <a:rPr lang="tr-TR" b="1" dirty="0" smtClean="0">
                <a:solidFill>
                  <a:schemeClr val="tx1"/>
                </a:solidFill>
              </a:rPr>
              <a:t>2</a:t>
            </a:r>
            <a:r>
              <a:rPr lang="tr-TR" dirty="0" smtClean="0">
                <a:solidFill>
                  <a:schemeClr val="tx1"/>
                </a:solidFill>
              </a:rPr>
              <a:t> defa diş fırçalama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3347864" y="4182519"/>
            <a:ext cx="1872208" cy="1031508"/>
          </a:xfrm>
          <a:prstGeom prst="roundRect">
            <a:avLst>
              <a:gd name="adj" fmla="val 2674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En az </a:t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b="1" dirty="0" smtClean="0">
                <a:solidFill>
                  <a:schemeClr val="tx1"/>
                </a:solidFill>
              </a:rPr>
              <a:t>2</a:t>
            </a:r>
            <a:r>
              <a:rPr lang="tr-TR" dirty="0" smtClean="0">
                <a:solidFill>
                  <a:schemeClr val="tx1"/>
                </a:solidFill>
              </a:rPr>
              <a:t> dakika fırçalama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Aşağı Ok 6"/>
          <p:cNvSpPr/>
          <p:nvPr/>
        </p:nvSpPr>
        <p:spPr>
          <a:xfrm rot="2211096">
            <a:off x="2324413" y="3168157"/>
            <a:ext cx="484632" cy="807442"/>
          </a:xfrm>
          <a:prstGeom prst="downArrow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şağı Ok 7"/>
          <p:cNvSpPr/>
          <p:nvPr/>
        </p:nvSpPr>
        <p:spPr>
          <a:xfrm>
            <a:off x="3957136" y="3284984"/>
            <a:ext cx="484632" cy="664631"/>
          </a:xfrm>
          <a:prstGeom prst="downArrow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Aşağı Ok 8"/>
          <p:cNvSpPr/>
          <p:nvPr/>
        </p:nvSpPr>
        <p:spPr>
          <a:xfrm rot="19832554">
            <a:off x="5600593" y="3171631"/>
            <a:ext cx="484632" cy="789473"/>
          </a:xfrm>
          <a:prstGeom prst="downArrow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Picture 4" descr="isiran-coc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867556" cy="2016224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11" name="Picture 10" descr="teeth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9982" y="67375"/>
            <a:ext cx="1794599" cy="2065482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123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348" y="4214818"/>
            <a:ext cx="7239000" cy="1143000"/>
          </a:xfrm>
        </p:spPr>
        <p:txBody>
          <a:bodyPr/>
          <a:lstStyle/>
          <a:p>
            <a:pPr algn="r"/>
            <a:r>
              <a:rPr lang="tr-TR" dirty="0" smtClean="0"/>
              <a:t>teşekkürler</a:t>
            </a:r>
            <a:endParaRPr lang="tr-TR" dirty="0"/>
          </a:p>
        </p:txBody>
      </p:sp>
      <p:pic>
        <p:nvPicPr>
          <p:cNvPr id="51202" name="Picture 2" descr="C:\Users\XXX\Desktop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2286016" cy="1143008"/>
          </a:xfrm>
          <a:prstGeom prst="rect">
            <a:avLst/>
          </a:prstGeom>
          <a:noFill/>
        </p:spPr>
      </p:pic>
      <p:pic>
        <p:nvPicPr>
          <p:cNvPr id="51204" name="Picture 4" descr="C:\Users\XXX\Desktop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71414"/>
            <a:ext cx="2619375" cy="1743075"/>
          </a:xfrm>
          <a:prstGeom prst="rect">
            <a:avLst/>
          </a:prstGeom>
          <a:noFill/>
        </p:spPr>
      </p:pic>
      <p:pic>
        <p:nvPicPr>
          <p:cNvPr id="51205" name="Picture 5" descr="C:\Users\XXX\Desktop\images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661" y="4543448"/>
            <a:ext cx="2105025" cy="2171700"/>
          </a:xfrm>
          <a:prstGeom prst="rect">
            <a:avLst/>
          </a:prstGeom>
          <a:noFill/>
        </p:spPr>
      </p:pic>
      <p:pic>
        <p:nvPicPr>
          <p:cNvPr id="51206" name="Picture 6" descr="C:\Users\XXX\Desktop\images (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028958"/>
            <a:ext cx="2952750" cy="1543050"/>
          </a:xfrm>
          <a:prstGeom prst="rect">
            <a:avLst/>
          </a:prstGeom>
          <a:noFill/>
        </p:spPr>
      </p:pic>
      <p:pic>
        <p:nvPicPr>
          <p:cNvPr id="51207" name="Picture 7" descr="C:\Users\XXX\Desktop\images (1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500174"/>
            <a:ext cx="2286000" cy="1371600"/>
          </a:xfrm>
          <a:prstGeom prst="rect">
            <a:avLst/>
          </a:prstGeom>
          <a:noFill/>
        </p:spPr>
      </p:pic>
      <p:pic>
        <p:nvPicPr>
          <p:cNvPr id="51209" name="Picture 9" descr="C:\Users\XXX\Desktop\imag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1928802"/>
            <a:ext cx="2962275" cy="1543050"/>
          </a:xfrm>
          <a:prstGeom prst="rect">
            <a:avLst/>
          </a:prstGeom>
          <a:noFill/>
        </p:spPr>
      </p:pic>
      <p:pic>
        <p:nvPicPr>
          <p:cNvPr id="51210" name="Picture 10" descr="C:\Users\XXX\Desktop\images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80952"/>
            <a:ext cx="2466975" cy="1847850"/>
          </a:xfrm>
          <a:prstGeom prst="rect">
            <a:avLst/>
          </a:prstGeom>
          <a:noFill/>
        </p:spPr>
      </p:pic>
      <p:pic>
        <p:nvPicPr>
          <p:cNvPr id="51203" name="Picture 3" descr="C:\Users\XXX\Desktop\indi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2285992"/>
            <a:ext cx="2628900" cy="17430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Dişler çene kemiğine yapışık değildir. </a:t>
            </a:r>
          </a:p>
          <a:p>
            <a:r>
              <a:rPr lang="tr-TR" sz="2400" dirty="0" smtClean="0"/>
              <a:t>Çene kemiği ile arasında </a:t>
            </a:r>
            <a:r>
              <a:rPr lang="tr-TR" sz="2400" dirty="0" err="1" smtClean="0">
                <a:solidFill>
                  <a:srgbClr val="FF0000"/>
                </a:solidFill>
              </a:rPr>
              <a:t>periodontal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ligamentler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smtClean="0"/>
              <a:t>dediğimiz </a:t>
            </a:r>
            <a:r>
              <a:rPr lang="tr-TR" sz="2400" dirty="0" err="1" smtClean="0"/>
              <a:t>ipçiklikler</a:t>
            </a:r>
            <a:r>
              <a:rPr lang="tr-TR" sz="2400" dirty="0" smtClean="0"/>
              <a:t> vardır. </a:t>
            </a:r>
          </a:p>
          <a:p>
            <a:r>
              <a:rPr lang="tr-TR" sz="2400" dirty="0" smtClean="0"/>
              <a:t>Bu sayede gelen kuvvetler karşısında bir miktar esneyebilirler.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10566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16749" y="692696"/>
            <a:ext cx="4896544" cy="602128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tr-TR" altLang="tr-TR" sz="3800" b="1" dirty="0" smtClean="0">
                <a:latin typeface="+mj-lt"/>
                <a:cs typeface="Times New Roman" pitchFamily="18" charset="0"/>
              </a:rPr>
              <a:t>   </a:t>
            </a:r>
          </a:p>
          <a:p>
            <a:pPr>
              <a:lnSpc>
                <a:spcPct val="170000"/>
              </a:lnSpc>
              <a:buNone/>
            </a:pPr>
            <a:r>
              <a:rPr lang="tr-TR" altLang="tr-TR" sz="38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altLang="tr-TR" sz="3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altLang="tr-TR" sz="51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Ağız içi ortamı</a:t>
            </a:r>
            <a:r>
              <a:rPr lang="tr-TR" altLang="tr-TR" sz="5100" b="1" dirty="0" smtClean="0">
                <a:latin typeface="Comic Sans MS" panose="030F0702030302020204" pitchFamily="66" charset="0"/>
              </a:rPr>
              <a:t>,</a:t>
            </a:r>
            <a:r>
              <a:rPr lang="tr-TR" altLang="tr-TR" sz="5100" b="1" dirty="0" smtClean="0">
                <a:latin typeface="Comic Sans MS" panose="030F0702030302020204" pitchFamily="66" charset="0"/>
                <a:cs typeface="Times New Roman" pitchFamily="18" charset="0"/>
              </a:rPr>
              <a:t> bakterilerin (mikropların) yaşamlarını sürdürebilmeleri açısından son derece uygun bir ortamdır.</a:t>
            </a:r>
            <a:endParaRPr lang="tr-TR" altLang="tr-TR" sz="6700" b="1" dirty="0">
              <a:solidFill>
                <a:srgbClr val="FFFF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tr-TR" altLang="tr-TR" sz="6700" b="1" dirty="0" smtClean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tr-TR" altLang="tr-TR" sz="51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Ağız bakımının doğru ve özenli yapılması</a:t>
            </a:r>
            <a:r>
              <a:rPr lang="tr-TR" altLang="tr-TR" sz="5100" b="1" dirty="0" smtClean="0">
                <a:latin typeface="Comic Sans MS" panose="030F0702030302020204" pitchFamily="66" charset="0"/>
                <a:cs typeface="Times New Roman" pitchFamily="18" charset="0"/>
              </a:rPr>
              <a:t>, bakterilerin hastalık ve diş çürüğü yapmalarını engellemek için çok önemlidir!!!</a:t>
            </a:r>
            <a:endParaRPr lang="tr-TR" altLang="tr-TR" sz="5100" b="1" dirty="0" smtClean="0">
              <a:latin typeface="Comic Sans MS" panose="030F0702030302020204" pitchFamily="66" charset="0"/>
            </a:endParaRPr>
          </a:p>
          <a:p>
            <a:endParaRPr lang="tr-TR" dirty="0"/>
          </a:p>
        </p:txBody>
      </p:sp>
      <p:pic>
        <p:nvPicPr>
          <p:cNvPr id="3074" name="Picture 2" descr="C:\Users\XXX\Desktop\in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89040"/>
            <a:ext cx="3305189" cy="2475701"/>
          </a:xfrm>
          <a:prstGeom prst="rect">
            <a:avLst/>
          </a:prstGeom>
          <a:noFill/>
        </p:spPr>
      </p:pic>
      <p:pic>
        <p:nvPicPr>
          <p:cNvPr id="3075" name="Picture 3" descr="C:\Users\XXX\Desktop\images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357868"/>
            <a:ext cx="3214710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4" y="-63560"/>
            <a:ext cx="8062664" cy="1609344"/>
          </a:xfrm>
        </p:spPr>
        <p:txBody>
          <a:bodyPr/>
          <a:lstStyle/>
          <a:p>
            <a:r>
              <a:rPr lang="tr-TR" sz="4400" dirty="0"/>
              <a:t>Çürük oluşmasında temel faktörler</a:t>
            </a:r>
            <a:r>
              <a:rPr lang="tr-TR" dirty="0"/>
              <a:t> </a:t>
            </a:r>
          </a:p>
        </p:txBody>
      </p:sp>
      <p:graphicFrame>
        <p:nvGraphicFramePr>
          <p:cNvPr id="4" name="7 Diyagram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05859333"/>
              </p:ext>
            </p:extLst>
          </p:nvPr>
        </p:nvGraphicFramePr>
        <p:xfrm>
          <a:off x="467544" y="1196752"/>
          <a:ext cx="7772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395536" y="5733256"/>
            <a:ext cx="8134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Bakterilerin  karbonhidratları fermente etmesiyle oluşan organik asitler diş sert dokularında (mine, </a:t>
            </a:r>
            <a:r>
              <a:rPr lang="tr-TR" dirty="0" err="1">
                <a:latin typeface="Comic Sans MS" panose="030F0702030302020204" pitchFamily="66" charset="0"/>
              </a:rPr>
              <a:t>dentin</a:t>
            </a:r>
            <a:r>
              <a:rPr lang="tr-TR" dirty="0">
                <a:latin typeface="Comic Sans MS" panose="030F0702030302020204" pitchFamily="66" charset="0"/>
              </a:rPr>
              <a:t>, </a:t>
            </a:r>
            <a:r>
              <a:rPr lang="tr-TR" dirty="0" err="1">
                <a:latin typeface="Comic Sans MS" panose="030F0702030302020204" pitchFamily="66" charset="0"/>
              </a:rPr>
              <a:t>sement</a:t>
            </a:r>
            <a:r>
              <a:rPr lang="tr-TR" dirty="0">
                <a:latin typeface="Comic Sans MS" panose="030F0702030302020204" pitchFamily="66" charset="0"/>
              </a:rPr>
              <a:t>) </a:t>
            </a:r>
            <a:r>
              <a:rPr lang="tr-TR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demineralizasyon</a:t>
            </a: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dirty="0">
                <a:latin typeface="Comic Sans MS" panose="030F0702030302020204" pitchFamily="66" charset="0"/>
              </a:rPr>
              <a:t>dediğimiz yıkıma neden olarak dişte çürüme meydana getirirler. </a:t>
            </a:r>
          </a:p>
        </p:txBody>
      </p:sp>
    </p:spTree>
    <p:extLst>
      <p:ext uri="{BB962C8B-B14F-4D97-AF65-F5344CB8AC3E}">
        <p14:creationId xmlns:p14="http://schemas.microsoft.com/office/powerpoint/2010/main" xmlns="" val="93293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/>
              <a:t>Çürüğe sebep olan </a:t>
            </a:r>
            <a:r>
              <a:rPr lang="tr-TR" sz="2800" dirty="0" smtClean="0"/>
              <a:t>bakterilerin başında </a:t>
            </a:r>
            <a:r>
              <a:rPr lang="tr-TR" sz="2800" dirty="0" err="1" smtClean="0">
                <a:solidFill>
                  <a:srgbClr val="FF0000"/>
                </a:solidFill>
              </a:rPr>
              <a:t>Streptokokus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>
                <a:solidFill>
                  <a:srgbClr val="FF0000"/>
                </a:solidFill>
              </a:rPr>
              <a:t>M</a:t>
            </a:r>
            <a:r>
              <a:rPr lang="tr-TR" sz="2800" dirty="0" err="1" smtClean="0">
                <a:solidFill>
                  <a:srgbClr val="FF0000"/>
                </a:solidFill>
              </a:rPr>
              <a:t>utans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smtClean="0"/>
              <a:t>gelir.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328392"/>
            <a:ext cx="2998255" cy="21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98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928670"/>
            <a:ext cx="7239000" cy="4846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3200" dirty="0" smtClean="0"/>
              <a:t> </a:t>
            </a:r>
            <a:r>
              <a:rPr lang="tr-TR" sz="3200" dirty="0" smtClean="0">
                <a:solidFill>
                  <a:srgbClr val="000000"/>
                </a:solidFill>
                <a:latin typeface="Comic Sans MS" pitchFamily="66" charset="0"/>
              </a:rPr>
              <a:t>Dişlerdeki çürükler neredeyse bütün sistemleri olumsuz etkileyen sürekli enfeksiyon odağı haline gelebilir ve </a:t>
            </a:r>
            <a:r>
              <a:rPr lang="tr-TR" sz="3200" dirty="0" smtClean="0">
                <a:solidFill>
                  <a:srgbClr val="FF0000"/>
                </a:solidFill>
                <a:latin typeface="Comic Sans MS" pitchFamily="66" charset="0"/>
              </a:rPr>
              <a:t>kalp, böbrek, eklemler </a:t>
            </a:r>
            <a:r>
              <a:rPr lang="tr-TR" sz="3200" dirty="0" smtClean="0">
                <a:solidFill>
                  <a:srgbClr val="000000"/>
                </a:solidFill>
                <a:latin typeface="Comic Sans MS" pitchFamily="66" charset="0"/>
              </a:rPr>
              <a:t>vb. yapılarda önemli sağlık sorunlarına yol açabilir.</a:t>
            </a:r>
          </a:p>
          <a:p>
            <a:pPr algn="ctr">
              <a:buNone/>
            </a:pPr>
            <a:r>
              <a:rPr lang="tr-TR" sz="3200" dirty="0" smtClean="0">
                <a:solidFill>
                  <a:srgbClr val="000000"/>
                </a:solidFill>
                <a:latin typeface="Comic Sans MS" pitchFamily="66" charset="0"/>
              </a:rPr>
              <a:t>        </a:t>
            </a:r>
            <a:r>
              <a:rPr lang="tr-TR" sz="3200" u="sng" dirty="0" smtClean="0">
                <a:solidFill>
                  <a:srgbClr val="000000"/>
                </a:solidFill>
                <a:latin typeface="Comic Sans MS" pitchFamily="66" charset="0"/>
              </a:rPr>
              <a:t>Bu nedenle diş çürüklerini hafife almamız gerekir!!!</a:t>
            </a:r>
            <a:r>
              <a:rPr lang="tr-TR" sz="3200" dirty="0" smtClean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tr-TR" sz="3200" dirty="0" smtClean="0">
                <a:solidFill>
                  <a:srgbClr val="000000"/>
                </a:solidFill>
                <a:latin typeface="Comic Sans MS" pitchFamily="66" charset="0"/>
              </a:rPr>
            </a:br>
            <a:endParaRPr lang="tr-TR" sz="3200" dirty="0"/>
          </a:p>
        </p:txBody>
      </p:sp>
      <p:pic>
        <p:nvPicPr>
          <p:cNvPr id="4" name="Picture 8" descr="curu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660732"/>
            <a:ext cx="20161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picture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0029" y="4509119"/>
            <a:ext cx="3410193" cy="218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44624"/>
            <a:ext cx="4142264" cy="953770"/>
          </a:xfrm>
        </p:spPr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TARTAR (DİŞ TAŞI)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62203" y="908720"/>
            <a:ext cx="4265781" cy="559668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tr-TR" dirty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tr-TR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Tartar yani diş taşı;  tükürüğümüzdeki </a:t>
            </a:r>
            <a:r>
              <a:rPr lang="tr-TR" dirty="0" smtClean="0">
                <a:solidFill>
                  <a:srgbClr val="FFC000"/>
                </a:solidFill>
                <a:latin typeface="Comic Sans MS" pitchFamily="66" charset="0"/>
              </a:rPr>
              <a:t>minerallerin ve bakteri plağının </a:t>
            </a:r>
            <a:r>
              <a:rPr lang="tr-TR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bir ürünüdür. </a:t>
            </a:r>
          </a:p>
          <a:p>
            <a:pPr algn="ctr">
              <a:lnSpc>
                <a:spcPct val="100000"/>
              </a:lnSpc>
            </a:pPr>
            <a:r>
              <a:rPr lang="tr-TR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Diş </a:t>
            </a:r>
            <a:r>
              <a:rPr lang="tr-TR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taşı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,</a:t>
            </a:r>
            <a:r>
              <a:rPr lang="tr-TR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tr-TR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kireçli ve </a:t>
            </a:r>
            <a:r>
              <a:rPr lang="tr-TR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serttir. </a:t>
            </a:r>
            <a:r>
              <a:rPr lang="tr-TR" dirty="0">
                <a:solidFill>
                  <a:srgbClr val="FFC000"/>
                </a:solidFill>
                <a:latin typeface="Comic Sans MS" pitchFamily="66" charset="0"/>
              </a:rPr>
              <a:t>D</a:t>
            </a:r>
            <a:r>
              <a:rPr lang="tr-TR" b="1" dirty="0" smtClean="0">
                <a:solidFill>
                  <a:srgbClr val="FFC000"/>
                </a:solidFill>
                <a:latin typeface="Comic Sans MS" pitchFamily="66" charset="0"/>
                <a:hlinkClick r:id="rId2"/>
              </a:rPr>
              <a:t>iş eti iltihabı</a:t>
            </a:r>
            <a:r>
              <a:rPr lang="tr-TR" dirty="0" smtClean="0">
                <a:solidFill>
                  <a:srgbClr val="FFC000"/>
                </a:solidFill>
                <a:latin typeface="Comic Sans MS" pitchFamily="66" charset="0"/>
              </a:rPr>
              <a:t> ve </a:t>
            </a:r>
            <a:r>
              <a:rPr lang="tr-TR" b="1" dirty="0" smtClean="0">
                <a:solidFill>
                  <a:srgbClr val="FFC000"/>
                </a:solidFill>
                <a:latin typeface="Comic Sans MS" pitchFamily="66" charset="0"/>
                <a:hlinkClick r:id="rId3"/>
              </a:rPr>
              <a:t>diş eti </a:t>
            </a:r>
            <a:r>
              <a:rPr lang="tr-TR" b="1" dirty="0" err="1" smtClean="0">
                <a:solidFill>
                  <a:srgbClr val="FFC000"/>
                </a:solidFill>
                <a:latin typeface="Comic Sans MS" pitchFamily="66" charset="0"/>
                <a:hlinkClick r:id="rId3"/>
              </a:rPr>
              <a:t>hastalıkları</a:t>
            </a:r>
            <a:r>
              <a:rPr lang="tr-TR" b="1" dirty="0" err="1" smtClean="0">
                <a:latin typeface="Comic Sans MS" pitchFamily="66" charset="0"/>
              </a:rPr>
              <a:t>’</a:t>
            </a:r>
            <a:r>
              <a:rPr lang="tr-TR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nın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başlıca nedenidir. </a:t>
            </a:r>
          </a:p>
          <a:p>
            <a:pPr algn="ctr">
              <a:lnSpc>
                <a:spcPct val="100000"/>
              </a:lnSpc>
            </a:pPr>
            <a:r>
              <a:rPr lang="tr-TR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Diş </a:t>
            </a:r>
            <a:r>
              <a:rPr lang="tr-TR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taşı, </a:t>
            </a:r>
            <a:r>
              <a:rPr lang="tr-TR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özellikle diş eti çizgisinin altında oluştuğunda en büyük 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o</a:t>
            </a:r>
            <a:r>
              <a:rPr lang="tr-TR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runu</a:t>
            </a:r>
            <a:r>
              <a:rPr lang="tr-TR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yaratır. </a:t>
            </a:r>
          </a:p>
          <a:p>
            <a:pPr algn="ctr">
              <a:lnSpc>
                <a:spcPct val="100000"/>
              </a:lnSpc>
            </a:pPr>
            <a:r>
              <a:rPr lang="tr-TR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Temizlenmesi güçtür. </a:t>
            </a:r>
            <a:r>
              <a:rPr lang="tr-TR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Dişhekimine</a:t>
            </a:r>
            <a:r>
              <a:rPr lang="tr-TR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gitmek gerekir.</a:t>
            </a:r>
          </a:p>
          <a:p>
            <a:pPr algn="ctr">
              <a:lnSpc>
                <a:spcPct val="100000"/>
              </a:lnSpc>
            </a:pPr>
            <a:r>
              <a:rPr lang="tr-TR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Diş macunları ile yalnızca henüz oluşmakta olan diş taşlarını temizleyebiliriz.</a:t>
            </a:r>
            <a:endParaRPr lang="tr-TR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6" descr="pla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73016"/>
            <a:ext cx="4018342" cy="314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XXX\Desktop\indir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642918"/>
            <a:ext cx="4018342" cy="2143116"/>
          </a:xfrm>
          <a:prstGeom prst="rect">
            <a:avLst/>
          </a:prstGeom>
          <a:noFill/>
        </p:spPr>
      </p:pic>
      <p:sp>
        <p:nvSpPr>
          <p:cNvPr id="6" name="5 Aşağı Ok"/>
          <p:cNvSpPr/>
          <p:nvPr/>
        </p:nvSpPr>
        <p:spPr>
          <a:xfrm flipV="1">
            <a:off x="6652609" y="2786034"/>
            <a:ext cx="428628" cy="7143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 Yazı Tipi">
  <a:themeElements>
    <a:clrScheme name="Wood Type Yazı Tip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 Yazı Tipi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 Yazı Ti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TM02900688[[fn=Model]]</Template>
  <TotalTime>1192</TotalTime>
  <Words>803</Words>
  <Application>Microsoft Office PowerPoint</Application>
  <PresentationFormat>Ekran Gösterisi (4:3)</PresentationFormat>
  <Paragraphs>133</Paragraphs>
  <Slides>31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31</vt:i4>
      </vt:variant>
    </vt:vector>
  </HeadingPairs>
  <TitlesOfParts>
    <vt:vector size="33" baseType="lpstr">
      <vt:lpstr>HDOfficeLightV0</vt:lpstr>
      <vt:lpstr>Wood Type Yazı Tipi</vt:lpstr>
      <vt:lpstr>AĞIZ VE DİŞ SAĞLIĞI</vt:lpstr>
      <vt:lpstr>Slayt 2</vt:lpstr>
      <vt:lpstr>Slayt 3</vt:lpstr>
      <vt:lpstr>Slayt 4</vt:lpstr>
      <vt:lpstr>Slayt 5</vt:lpstr>
      <vt:lpstr>Çürük oluşmasında temel faktörler </vt:lpstr>
      <vt:lpstr>Slayt 7</vt:lpstr>
      <vt:lpstr>Slayt 8</vt:lpstr>
      <vt:lpstr>TARTAR (DİŞ TAŞI)</vt:lpstr>
      <vt:lpstr>DİŞ ETİ İLTİHAPLANMALARI</vt:lpstr>
      <vt:lpstr>DİŞ APSESİ</vt:lpstr>
      <vt:lpstr>Slayt 12</vt:lpstr>
      <vt:lpstr>Slayt 13</vt:lpstr>
      <vt:lpstr>Slayt 14</vt:lpstr>
      <vt:lpstr>DİŞ ÇÜRÜKLERİNİ ÖNLEME  YÖNTEMLERİ</vt:lpstr>
      <vt:lpstr>Dişler nasıl fırçalanmalıdır ? </vt:lpstr>
      <vt:lpstr>Slayt 17</vt:lpstr>
      <vt:lpstr>Slayt 18</vt:lpstr>
      <vt:lpstr>DİŞ   FIRÇASININ    SEÇİMİ </vt:lpstr>
      <vt:lpstr>Slayt 20</vt:lpstr>
      <vt:lpstr>Slayt 21</vt:lpstr>
      <vt:lpstr>Slayt 22</vt:lpstr>
      <vt:lpstr>D İ Ş   M A C U N U N U N   S E Ç İ M İ </vt:lpstr>
      <vt:lpstr>Slayt 24</vt:lpstr>
      <vt:lpstr>Flor</vt:lpstr>
      <vt:lpstr>Slayt 26</vt:lpstr>
      <vt:lpstr>Slayt 27</vt:lpstr>
      <vt:lpstr>Flor</vt:lpstr>
      <vt:lpstr>Çürüğü önleyebilmek için;</vt:lpstr>
      <vt:lpstr>Slayt 30</vt:lpstr>
      <vt:lpstr>teşekkürler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AĞIZ VE DİŞ SAĞLIĞI</dc:title>
  <dc:creator>XXX</dc:creator>
  <cp:lastModifiedBy>Malatya</cp:lastModifiedBy>
  <cp:revision>152</cp:revision>
  <dcterms:created xsi:type="dcterms:W3CDTF">2015-12-22T11:30:31Z</dcterms:created>
  <dcterms:modified xsi:type="dcterms:W3CDTF">2018-02-22T14:11:42Z</dcterms:modified>
</cp:coreProperties>
</file>